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2" d="100"/>
          <a:sy n="72" d="100"/>
        </p:scale>
        <p:origin x="-120" y="-2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charts/_rels/chart1.xml.rels><?xml version="1.0" encoding="UTF-8" standalone="yes"?>
<Relationships xmlns="http://schemas.openxmlformats.org/package/2006/relationships"><Relationship Id="rId1" Type="http://schemas.openxmlformats.org/officeDocument/2006/relationships/oleObject" Target="Data%201:2013:Asia%20Pacific%20Observatory:Data:Result%20comparis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Sheet1!$U$6</c:f>
              <c:strCache>
                <c:ptCount val="1"/>
                <c:pt idx="0">
                  <c:v>Total Population</c:v>
                </c:pt>
              </c:strCache>
            </c:strRef>
          </c:tx>
          <c:invertIfNegative val="0"/>
          <c:dLbls>
            <c:txPr>
              <a:bodyPr/>
              <a:lstStyle/>
              <a:p>
                <a:pPr>
                  <a:defRPr sz="1800"/>
                </a:pPr>
                <a:endParaRPr lang="en-US"/>
              </a:p>
            </c:txPr>
            <c:showLegendKey val="0"/>
            <c:showVal val="1"/>
            <c:showCatName val="0"/>
            <c:showSerName val="0"/>
            <c:showPercent val="0"/>
            <c:showBubbleSize val="0"/>
            <c:showLeaderLines val="0"/>
          </c:dLbls>
          <c:cat>
            <c:strRef>
              <c:f>Sheet1!$T$7:$T$11</c:f>
              <c:strCache>
                <c:ptCount val="5"/>
                <c:pt idx="0">
                  <c:v>Sleman </c:v>
                </c:pt>
                <c:pt idx="1">
                  <c:v>Bantul </c:v>
                </c:pt>
                <c:pt idx="2">
                  <c:v>Yogyakarta </c:v>
                </c:pt>
                <c:pt idx="3">
                  <c:v>Magelang </c:v>
                </c:pt>
                <c:pt idx="4">
                  <c:v>Banda Aceh </c:v>
                </c:pt>
              </c:strCache>
            </c:strRef>
          </c:cat>
          <c:val>
            <c:numRef>
              <c:f>Sheet1!$U$7:$U$11</c:f>
              <c:numCache>
                <c:formatCode>_(* #,##0_);_(* \(#,##0\);_(* "-"_);_(@_)</c:formatCode>
                <c:ptCount val="5"/>
                <c:pt idx="0">
                  <c:v>1.125369E6</c:v>
                </c:pt>
                <c:pt idx="1">
                  <c:v>921263.0</c:v>
                </c:pt>
                <c:pt idx="2">
                  <c:v>457668.0</c:v>
                </c:pt>
                <c:pt idx="3">
                  <c:v>118805.0</c:v>
                </c:pt>
                <c:pt idx="4">
                  <c:v>225562.0</c:v>
                </c:pt>
              </c:numCache>
            </c:numRef>
          </c:val>
        </c:ser>
        <c:ser>
          <c:idx val="1"/>
          <c:order val="1"/>
          <c:tx>
            <c:strRef>
              <c:f>Sheet1!$V$6</c:f>
              <c:strCache>
                <c:ptCount val="1"/>
                <c:pt idx="0">
                  <c:v>Poor Population</c:v>
                </c:pt>
              </c:strCache>
            </c:strRef>
          </c:tx>
          <c:invertIfNegative val="0"/>
          <c:dLbls>
            <c:txPr>
              <a:bodyPr/>
              <a:lstStyle/>
              <a:p>
                <a:pPr>
                  <a:defRPr sz="1800"/>
                </a:pPr>
                <a:endParaRPr lang="en-US"/>
              </a:p>
            </c:txPr>
            <c:showLegendKey val="0"/>
            <c:showVal val="1"/>
            <c:showCatName val="0"/>
            <c:showSerName val="0"/>
            <c:showPercent val="0"/>
            <c:showBubbleSize val="0"/>
            <c:showLeaderLines val="0"/>
          </c:dLbls>
          <c:cat>
            <c:strRef>
              <c:f>Sheet1!$T$7:$T$11</c:f>
              <c:strCache>
                <c:ptCount val="5"/>
                <c:pt idx="0">
                  <c:v>Sleman </c:v>
                </c:pt>
                <c:pt idx="1">
                  <c:v>Bantul </c:v>
                </c:pt>
                <c:pt idx="2">
                  <c:v>Yogyakarta </c:v>
                </c:pt>
                <c:pt idx="3">
                  <c:v>Magelang </c:v>
                </c:pt>
                <c:pt idx="4">
                  <c:v>Banda Aceh </c:v>
                </c:pt>
              </c:strCache>
            </c:strRef>
          </c:cat>
          <c:val>
            <c:numRef>
              <c:f>Sheet1!$V$7:$V$11</c:f>
              <c:numCache>
                <c:formatCode>_(* #,##0_);_(* \(#,##0\);_(* "-"_);_(@_)</c:formatCode>
                <c:ptCount val="5"/>
                <c:pt idx="0">
                  <c:v>224000.0</c:v>
                </c:pt>
                <c:pt idx="1">
                  <c:v>222987.0</c:v>
                </c:pt>
                <c:pt idx="2">
                  <c:v>81600.0</c:v>
                </c:pt>
                <c:pt idx="3">
                  <c:v>16000.0</c:v>
                </c:pt>
                <c:pt idx="4">
                  <c:v>43894.0</c:v>
                </c:pt>
              </c:numCache>
            </c:numRef>
          </c:val>
        </c:ser>
        <c:dLbls>
          <c:showLegendKey val="0"/>
          <c:showVal val="1"/>
          <c:showCatName val="0"/>
          <c:showSerName val="0"/>
          <c:showPercent val="0"/>
          <c:showBubbleSize val="0"/>
        </c:dLbls>
        <c:gapWidth val="150"/>
        <c:axId val="-2119931176"/>
        <c:axId val="-2115725960"/>
      </c:barChart>
      <c:catAx>
        <c:axId val="-2119931176"/>
        <c:scaling>
          <c:orientation val="minMax"/>
        </c:scaling>
        <c:delete val="0"/>
        <c:axPos val="l"/>
        <c:majorTickMark val="out"/>
        <c:minorTickMark val="none"/>
        <c:tickLblPos val="nextTo"/>
        <c:txPr>
          <a:bodyPr/>
          <a:lstStyle/>
          <a:p>
            <a:pPr>
              <a:defRPr sz="1800"/>
            </a:pPr>
            <a:endParaRPr lang="en-US"/>
          </a:p>
        </c:txPr>
        <c:crossAx val="-2115725960"/>
        <c:crosses val="autoZero"/>
        <c:auto val="1"/>
        <c:lblAlgn val="ctr"/>
        <c:lblOffset val="100"/>
        <c:noMultiLvlLbl val="0"/>
      </c:catAx>
      <c:valAx>
        <c:axId val="-2115725960"/>
        <c:scaling>
          <c:orientation val="minMax"/>
        </c:scaling>
        <c:delete val="0"/>
        <c:axPos val="b"/>
        <c:majorGridlines/>
        <c:numFmt formatCode="_(* #,##0_);_(* \(#,##0\);_(* &quot;-&quot;_);_(@_)" sourceLinked="1"/>
        <c:majorTickMark val="out"/>
        <c:minorTickMark val="none"/>
        <c:tickLblPos val="nextTo"/>
        <c:crossAx val="-2119931176"/>
        <c:crosses val="autoZero"/>
        <c:crossBetween val="between"/>
      </c:valAx>
    </c:plotArea>
    <c:legend>
      <c:legendPos val="b"/>
      <c:layout/>
      <c:overlay val="0"/>
      <c:txPr>
        <a:bodyPr/>
        <a:lstStyle/>
        <a:p>
          <a:pPr>
            <a:defRPr sz="1600"/>
          </a:pPr>
          <a:endParaRPr lang="en-US"/>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6DAD11-5D33-CC40-8246-870D1CA498AF}" type="doc">
      <dgm:prSet loTypeId="urn:microsoft.com/office/officeart/2005/8/layout/hProcess7" loCatId="" qsTypeId="urn:microsoft.com/office/officeart/2005/8/quickstyle/simple4" qsCatId="simple" csTypeId="urn:microsoft.com/office/officeart/2005/8/colors/accent1_2" csCatId="accent1" phldr="1"/>
      <dgm:spPr/>
      <dgm:t>
        <a:bodyPr/>
        <a:lstStyle/>
        <a:p>
          <a:endParaRPr lang="en-US"/>
        </a:p>
      </dgm:t>
    </dgm:pt>
    <dgm:pt modelId="{887CB9D8-A13F-6B4E-ACD4-E107B12D0AE5}">
      <dgm:prSet phldrT="[Text]"/>
      <dgm:spPr/>
      <dgm:t>
        <a:bodyPr/>
        <a:lstStyle/>
        <a:p>
          <a:r>
            <a:rPr lang="en-US" dirty="0" smtClean="0">
              <a:solidFill>
                <a:srgbClr val="FF0000"/>
              </a:solidFill>
            </a:rPr>
            <a:t>Era </a:t>
          </a:r>
          <a:r>
            <a:rPr lang="en-US" dirty="0" err="1" smtClean="0">
              <a:solidFill>
                <a:srgbClr val="FF0000"/>
              </a:solidFill>
            </a:rPr>
            <a:t>Revolusi</a:t>
          </a:r>
          <a:r>
            <a:rPr lang="en-US" dirty="0" smtClean="0">
              <a:solidFill>
                <a:srgbClr val="FF0000"/>
              </a:solidFill>
            </a:rPr>
            <a:t>	</a:t>
          </a:r>
          <a:endParaRPr lang="en-US" dirty="0">
            <a:solidFill>
              <a:srgbClr val="FF0000"/>
            </a:solidFill>
          </a:endParaRPr>
        </a:p>
      </dgm:t>
    </dgm:pt>
    <dgm:pt modelId="{BDF786D4-F544-8B46-A9D0-A2E65D5FFA3F}" type="parTrans" cxnId="{56A7D188-3688-8441-BBCC-9A620741148A}">
      <dgm:prSet/>
      <dgm:spPr/>
      <dgm:t>
        <a:bodyPr/>
        <a:lstStyle/>
        <a:p>
          <a:endParaRPr lang="en-US"/>
        </a:p>
      </dgm:t>
    </dgm:pt>
    <dgm:pt modelId="{2B7D9797-BF85-5F46-8F89-7F577FA0D6F9}" type="sibTrans" cxnId="{56A7D188-3688-8441-BBCC-9A620741148A}">
      <dgm:prSet/>
      <dgm:spPr/>
      <dgm:t>
        <a:bodyPr/>
        <a:lstStyle/>
        <a:p>
          <a:endParaRPr lang="en-US"/>
        </a:p>
      </dgm:t>
    </dgm:pt>
    <dgm:pt modelId="{28BA615F-1225-F843-B746-4A0EBE436B0C}">
      <dgm:prSet phldrT="[Text]" custT="1"/>
      <dgm:spPr/>
      <dgm:t>
        <a:bodyPr/>
        <a:lstStyle/>
        <a:p>
          <a:pPr>
            <a:lnSpc>
              <a:spcPct val="60000"/>
            </a:lnSpc>
          </a:pPr>
          <a:r>
            <a:rPr lang="en-US" sz="2400" dirty="0" err="1" smtClean="0"/>
            <a:t>Sistem</a:t>
          </a:r>
          <a:r>
            <a:rPr lang="en-US" sz="2400" dirty="0" smtClean="0"/>
            <a:t> </a:t>
          </a:r>
          <a:r>
            <a:rPr lang="en-US" sz="2400" dirty="0" err="1" smtClean="0"/>
            <a:t>parlementer</a:t>
          </a:r>
          <a:endParaRPr lang="en-US" sz="2400" dirty="0" smtClean="0"/>
        </a:p>
        <a:p>
          <a:pPr>
            <a:lnSpc>
              <a:spcPct val="60000"/>
            </a:lnSpc>
          </a:pPr>
          <a:endParaRPr lang="en-US" sz="2400" dirty="0" smtClean="0"/>
        </a:p>
        <a:p>
          <a:pPr>
            <a:lnSpc>
              <a:spcPct val="60000"/>
            </a:lnSpc>
          </a:pPr>
          <a:r>
            <a:rPr lang="en-US" sz="2400" dirty="0" err="1" smtClean="0"/>
            <a:t>Multipartai</a:t>
          </a:r>
          <a:endParaRPr lang="en-US" sz="2400" dirty="0" smtClean="0"/>
        </a:p>
        <a:p>
          <a:pPr>
            <a:lnSpc>
              <a:spcPct val="60000"/>
            </a:lnSpc>
          </a:pPr>
          <a:endParaRPr lang="en-US" sz="2400" dirty="0" smtClean="0"/>
        </a:p>
        <a:p>
          <a:pPr>
            <a:lnSpc>
              <a:spcPct val="60000"/>
            </a:lnSpc>
          </a:pPr>
          <a:r>
            <a:rPr lang="en-US" sz="2400" dirty="0" err="1" smtClean="0"/>
            <a:t>Kebebasan</a:t>
          </a:r>
          <a:r>
            <a:rPr lang="en-US" sz="2400" dirty="0" smtClean="0"/>
            <a:t> </a:t>
          </a:r>
          <a:r>
            <a:rPr lang="en-US" sz="2400" dirty="0" err="1" smtClean="0"/>
            <a:t>pers</a:t>
          </a:r>
          <a:r>
            <a:rPr lang="en-US" sz="2400" dirty="0" smtClean="0"/>
            <a:t> &amp; </a:t>
          </a:r>
          <a:r>
            <a:rPr lang="en-US" sz="2400" dirty="0" err="1" smtClean="0"/>
            <a:t>demokrasi</a:t>
          </a:r>
          <a:endParaRPr lang="en-US" sz="2400" dirty="0" smtClean="0"/>
        </a:p>
        <a:p>
          <a:pPr>
            <a:lnSpc>
              <a:spcPct val="60000"/>
            </a:lnSpc>
          </a:pPr>
          <a:endParaRPr lang="en-US" sz="2400" dirty="0" smtClean="0"/>
        </a:p>
        <a:p>
          <a:pPr>
            <a:lnSpc>
              <a:spcPct val="60000"/>
            </a:lnSpc>
          </a:pPr>
          <a:r>
            <a:rPr lang="en-US" sz="2400" dirty="0" err="1" smtClean="0"/>
            <a:t>Fase</a:t>
          </a:r>
          <a:r>
            <a:rPr lang="en-US" sz="2400" dirty="0" smtClean="0"/>
            <a:t> </a:t>
          </a:r>
          <a:r>
            <a:rPr lang="en-US" sz="2400" dirty="0" err="1" smtClean="0"/>
            <a:t>demokrasi</a:t>
          </a:r>
          <a:r>
            <a:rPr lang="en-US" sz="2400" dirty="0" smtClean="0"/>
            <a:t> </a:t>
          </a:r>
          <a:r>
            <a:rPr lang="en-US" sz="2400" dirty="0" err="1" smtClean="0"/>
            <a:t>terpimpim</a:t>
          </a:r>
          <a:endParaRPr lang="en-US" sz="2400" dirty="0"/>
        </a:p>
      </dgm:t>
    </dgm:pt>
    <dgm:pt modelId="{4E5DD9E2-B43E-7F49-952B-F6A288C89EB4}" type="parTrans" cxnId="{C9C1061E-D3B0-BE4A-A936-9FF3335E720C}">
      <dgm:prSet/>
      <dgm:spPr/>
      <dgm:t>
        <a:bodyPr/>
        <a:lstStyle/>
        <a:p>
          <a:endParaRPr lang="en-US"/>
        </a:p>
      </dgm:t>
    </dgm:pt>
    <dgm:pt modelId="{266FD2C7-9FA8-A74A-98E5-5F91AF32D0DB}" type="sibTrans" cxnId="{C9C1061E-D3B0-BE4A-A936-9FF3335E720C}">
      <dgm:prSet/>
      <dgm:spPr/>
      <dgm:t>
        <a:bodyPr/>
        <a:lstStyle/>
        <a:p>
          <a:endParaRPr lang="en-US"/>
        </a:p>
      </dgm:t>
    </dgm:pt>
    <dgm:pt modelId="{41626FC2-1F44-6E47-884A-0A89E84AC7F7}">
      <dgm:prSet phldrT="[Text]"/>
      <dgm:spPr/>
      <dgm:t>
        <a:bodyPr/>
        <a:lstStyle/>
        <a:p>
          <a:r>
            <a:rPr lang="en-US" dirty="0" smtClean="0">
              <a:solidFill>
                <a:srgbClr val="FF0000"/>
              </a:solidFill>
            </a:rPr>
            <a:t>Era </a:t>
          </a:r>
          <a:r>
            <a:rPr lang="en-US" dirty="0" err="1" smtClean="0">
              <a:solidFill>
                <a:srgbClr val="FF0000"/>
              </a:solidFill>
            </a:rPr>
            <a:t>Orde</a:t>
          </a:r>
          <a:r>
            <a:rPr lang="en-US" dirty="0" smtClean="0">
              <a:solidFill>
                <a:srgbClr val="FF0000"/>
              </a:solidFill>
            </a:rPr>
            <a:t> </a:t>
          </a:r>
          <a:r>
            <a:rPr lang="en-US" dirty="0" err="1" smtClean="0">
              <a:solidFill>
                <a:srgbClr val="FF0000"/>
              </a:solidFill>
            </a:rPr>
            <a:t>Baru</a:t>
          </a:r>
          <a:endParaRPr lang="en-US" dirty="0">
            <a:solidFill>
              <a:srgbClr val="FF0000"/>
            </a:solidFill>
          </a:endParaRPr>
        </a:p>
      </dgm:t>
    </dgm:pt>
    <dgm:pt modelId="{8BEB052C-3870-4C43-BBCD-0C33DBDEB4D2}" type="parTrans" cxnId="{E2E7C93F-7744-7E43-9FA1-346E2311FD6C}">
      <dgm:prSet/>
      <dgm:spPr/>
      <dgm:t>
        <a:bodyPr/>
        <a:lstStyle/>
        <a:p>
          <a:endParaRPr lang="en-US"/>
        </a:p>
      </dgm:t>
    </dgm:pt>
    <dgm:pt modelId="{FD853B97-BAA8-A843-A4FE-F58FD4742D16}" type="sibTrans" cxnId="{E2E7C93F-7744-7E43-9FA1-346E2311FD6C}">
      <dgm:prSet/>
      <dgm:spPr/>
      <dgm:t>
        <a:bodyPr/>
        <a:lstStyle/>
        <a:p>
          <a:endParaRPr lang="en-US"/>
        </a:p>
      </dgm:t>
    </dgm:pt>
    <dgm:pt modelId="{5C1FDE7B-DA95-2742-8D3C-EEBCB9CCE3D3}">
      <dgm:prSet phldrT="[Text]"/>
      <dgm:spPr/>
      <dgm:t>
        <a:bodyPr/>
        <a:lstStyle/>
        <a:p>
          <a:pPr>
            <a:lnSpc>
              <a:spcPct val="60000"/>
            </a:lnSpc>
          </a:pPr>
          <a:r>
            <a:rPr lang="en-US" dirty="0" err="1" smtClean="0"/>
            <a:t>Pengambilalihan</a:t>
          </a:r>
          <a:r>
            <a:rPr lang="en-US" dirty="0" smtClean="0"/>
            <a:t> </a:t>
          </a:r>
          <a:r>
            <a:rPr lang="en-US" dirty="0" err="1" smtClean="0"/>
            <a:t>kekuasaan</a:t>
          </a:r>
          <a:endParaRPr lang="en-US" dirty="0" smtClean="0"/>
        </a:p>
        <a:p>
          <a:pPr>
            <a:lnSpc>
              <a:spcPct val="60000"/>
            </a:lnSpc>
          </a:pPr>
          <a:endParaRPr lang="en-US" dirty="0" smtClean="0"/>
        </a:p>
        <a:p>
          <a:pPr>
            <a:lnSpc>
              <a:spcPct val="60000"/>
            </a:lnSpc>
          </a:pPr>
          <a:r>
            <a:rPr lang="en-US" dirty="0" err="1" smtClean="0"/>
            <a:t>Otoritarian</a:t>
          </a:r>
          <a:endParaRPr lang="en-US" dirty="0" smtClean="0"/>
        </a:p>
        <a:p>
          <a:pPr>
            <a:lnSpc>
              <a:spcPct val="60000"/>
            </a:lnSpc>
          </a:pPr>
          <a:endParaRPr lang="en-US" dirty="0" smtClean="0"/>
        </a:p>
        <a:p>
          <a:pPr>
            <a:lnSpc>
              <a:spcPct val="60000"/>
            </a:lnSpc>
          </a:pPr>
          <a:r>
            <a:rPr lang="en-US" dirty="0" err="1" smtClean="0"/>
            <a:t>Monopoli</a:t>
          </a:r>
          <a:r>
            <a:rPr lang="en-US" dirty="0" smtClean="0"/>
            <a:t> </a:t>
          </a:r>
          <a:r>
            <a:rPr lang="en-US" dirty="0" err="1" smtClean="0"/>
            <a:t>partai</a:t>
          </a:r>
          <a:endParaRPr lang="en-US" dirty="0" smtClean="0"/>
        </a:p>
        <a:p>
          <a:pPr>
            <a:lnSpc>
              <a:spcPct val="60000"/>
            </a:lnSpc>
          </a:pPr>
          <a:endParaRPr lang="en-US" dirty="0" smtClean="0"/>
        </a:p>
        <a:p>
          <a:pPr>
            <a:lnSpc>
              <a:spcPct val="60000"/>
            </a:lnSpc>
          </a:pPr>
          <a:r>
            <a:rPr lang="en-US" dirty="0" err="1" smtClean="0"/>
            <a:t>Korupsi</a:t>
          </a:r>
          <a:r>
            <a:rPr lang="en-US" dirty="0" smtClean="0"/>
            <a:t> </a:t>
          </a:r>
          <a:r>
            <a:rPr lang="en-US" dirty="0" err="1" smtClean="0"/>
            <a:t>dan</a:t>
          </a:r>
          <a:r>
            <a:rPr lang="en-US" dirty="0" smtClean="0"/>
            <a:t> </a:t>
          </a:r>
          <a:r>
            <a:rPr lang="en-US" dirty="0" err="1" smtClean="0"/>
            <a:t>pemerintahan</a:t>
          </a:r>
          <a:r>
            <a:rPr lang="en-US" dirty="0" smtClean="0"/>
            <a:t>  </a:t>
          </a:r>
          <a:r>
            <a:rPr lang="en-US" dirty="0" err="1" smtClean="0"/>
            <a:t>sentralistik</a:t>
          </a:r>
          <a:endParaRPr lang="en-US" dirty="0" smtClean="0"/>
        </a:p>
      </dgm:t>
    </dgm:pt>
    <dgm:pt modelId="{E245D7A4-AC06-EF44-AA01-D7F43194DA39}" type="parTrans" cxnId="{7B030E16-C393-D042-B6E6-E02B03AE0467}">
      <dgm:prSet/>
      <dgm:spPr/>
      <dgm:t>
        <a:bodyPr/>
        <a:lstStyle/>
        <a:p>
          <a:endParaRPr lang="en-US"/>
        </a:p>
      </dgm:t>
    </dgm:pt>
    <dgm:pt modelId="{CA68F950-7DA4-B546-9462-B5D818F9EB9C}" type="sibTrans" cxnId="{7B030E16-C393-D042-B6E6-E02B03AE0467}">
      <dgm:prSet/>
      <dgm:spPr/>
      <dgm:t>
        <a:bodyPr/>
        <a:lstStyle/>
        <a:p>
          <a:endParaRPr lang="en-US"/>
        </a:p>
      </dgm:t>
    </dgm:pt>
    <dgm:pt modelId="{6BCD9CF3-4012-E542-B22C-C8EBB01093CE}">
      <dgm:prSet phldrT="[Text]"/>
      <dgm:spPr/>
      <dgm:t>
        <a:bodyPr/>
        <a:lstStyle/>
        <a:p>
          <a:r>
            <a:rPr lang="en-US" dirty="0" smtClean="0">
              <a:solidFill>
                <a:srgbClr val="FF0000"/>
              </a:solidFill>
            </a:rPr>
            <a:t>Era </a:t>
          </a:r>
          <a:r>
            <a:rPr lang="en-US" dirty="0" err="1" smtClean="0">
              <a:solidFill>
                <a:srgbClr val="FF0000"/>
              </a:solidFill>
            </a:rPr>
            <a:t>Reformasi</a:t>
          </a:r>
          <a:endParaRPr lang="en-US" dirty="0">
            <a:solidFill>
              <a:srgbClr val="FF0000"/>
            </a:solidFill>
          </a:endParaRPr>
        </a:p>
      </dgm:t>
    </dgm:pt>
    <dgm:pt modelId="{79C67670-7FD2-234C-8D4C-D10CD8D0E2BB}" type="parTrans" cxnId="{CC0E67DE-665A-6C47-A36B-8847EBBA0ECD}">
      <dgm:prSet/>
      <dgm:spPr/>
      <dgm:t>
        <a:bodyPr/>
        <a:lstStyle/>
        <a:p>
          <a:endParaRPr lang="en-US"/>
        </a:p>
      </dgm:t>
    </dgm:pt>
    <dgm:pt modelId="{246CE6FE-415D-3648-8D07-E412F6BC2CFD}" type="sibTrans" cxnId="{CC0E67DE-665A-6C47-A36B-8847EBBA0ECD}">
      <dgm:prSet/>
      <dgm:spPr/>
      <dgm:t>
        <a:bodyPr/>
        <a:lstStyle/>
        <a:p>
          <a:endParaRPr lang="en-US"/>
        </a:p>
      </dgm:t>
    </dgm:pt>
    <dgm:pt modelId="{023EB4CF-FDB5-1746-B097-25E8E8D5F033}">
      <dgm:prSet phldrT="[Text]"/>
      <dgm:spPr/>
      <dgm:t>
        <a:bodyPr/>
        <a:lstStyle/>
        <a:p>
          <a:pPr>
            <a:lnSpc>
              <a:spcPct val="60000"/>
            </a:lnSpc>
          </a:pPr>
          <a:r>
            <a:rPr lang="en-US" dirty="0" err="1" smtClean="0"/>
            <a:t>Demokrasi</a:t>
          </a:r>
          <a:r>
            <a:rPr lang="en-US" dirty="0" smtClean="0"/>
            <a:t> </a:t>
          </a:r>
          <a:r>
            <a:rPr lang="en-US" dirty="0" err="1" smtClean="0"/>
            <a:t>tumbuh</a:t>
          </a:r>
          <a:endParaRPr lang="en-US" dirty="0" smtClean="0"/>
        </a:p>
        <a:p>
          <a:pPr>
            <a:lnSpc>
              <a:spcPct val="60000"/>
            </a:lnSpc>
          </a:pPr>
          <a:endParaRPr lang="en-US" dirty="0" smtClean="0"/>
        </a:p>
        <a:p>
          <a:pPr>
            <a:lnSpc>
              <a:spcPct val="60000"/>
            </a:lnSpc>
          </a:pPr>
          <a:r>
            <a:rPr lang="en-US" dirty="0" err="1" smtClean="0"/>
            <a:t>Kebebasan</a:t>
          </a:r>
          <a:r>
            <a:rPr lang="en-US" dirty="0" smtClean="0"/>
            <a:t> </a:t>
          </a:r>
          <a:r>
            <a:rPr lang="en-US" dirty="0" err="1" smtClean="0"/>
            <a:t>pers</a:t>
          </a:r>
          <a:endParaRPr lang="en-US" dirty="0" smtClean="0"/>
        </a:p>
        <a:p>
          <a:pPr>
            <a:lnSpc>
              <a:spcPct val="60000"/>
            </a:lnSpc>
          </a:pPr>
          <a:endParaRPr lang="en-US" dirty="0" smtClean="0"/>
        </a:p>
        <a:p>
          <a:pPr>
            <a:lnSpc>
              <a:spcPct val="60000"/>
            </a:lnSpc>
          </a:pPr>
          <a:r>
            <a:rPr lang="en-US" b="1" dirty="0" err="1" smtClean="0"/>
            <a:t>Desentralisasi</a:t>
          </a:r>
          <a:r>
            <a:rPr lang="en-US" b="1" dirty="0" smtClean="0"/>
            <a:t> &amp; </a:t>
          </a:r>
          <a:r>
            <a:rPr lang="en-US" b="1" dirty="0" err="1" smtClean="0"/>
            <a:t>pertumbuhan</a:t>
          </a:r>
          <a:r>
            <a:rPr lang="en-US" b="1" dirty="0" smtClean="0"/>
            <a:t> </a:t>
          </a:r>
          <a:r>
            <a:rPr lang="en-US" b="1" dirty="0" err="1" smtClean="0"/>
            <a:t>kab</a:t>
          </a:r>
          <a:r>
            <a:rPr lang="en-US" b="1" dirty="0" smtClean="0"/>
            <a:t> &amp; </a:t>
          </a:r>
          <a:r>
            <a:rPr lang="en-US" b="1" dirty="0" err="1" smtClean="0"/>
            <a:t>provinsi</a:t>
          </a:r>
          <a:endParaRPr lang="en-US" b="1" dirty="0" smtClean="0"/>
        </a:p>
        <a:p>
          <a:pPr>
            <a:lnSpc>
              <a:spcPct val="60000"/>
            </a:lnSpc>
          </a:pPr>
          <a:endParaRPr lang="en-US" b="1" dirty="0" smtClean="0"/>
        </a:p>
        <a:p>
          <a:pPr>
            <a:lnSpc>
              <a:spcPct val="60000"/>
            </a:lnSpc>
          </a:pPr>
          <a:r>
            <a:rPr lang="en-US" b="1" dirty="0" smtClean="0"/>
            <a:t>Era </a:t>
          </a:r>
          <a:r>
            <a:rPr lang="en-US" b="1" dirty="0" err="1" smtClean="0"/>
            <a:t>transisi</a:t>
          </a:r>
          <a:r>
            <a:rPr lang="en-US" b="1" dirty="0" smtClean="0"/>
            <a:t> </a:t>
          </a:r>
          <a:r>
            <a:rPr lang="en-US" b="1" dirty="0" err="1" smtClean="0"/>
            <a:t>dan</a:t>
          </a:r>
          <a:r>
            <a:rPr lang="en-US" b="1" dirty="0" smtClean="0"/>
            <a:t> </a:t>
          </a:r>
          <a:r>
            <a:rPr lang="en-US" b="1" dirty="0" err="1" smtClean="0"/>
            <a:t>pertumbuhan</a:t>
          </a:r>
          <a:r>
            <a:rPr lang="en-US" b="1" dirty="0" smtClean="0"/>
            <a:t> </a:t>
          </a:r>
          <a:r>
            <a:rPr lang="en-US" b="1" dirty="0" err="1" smtClean="0"/>
            <a:t>politik</a:t>
          </a:r>
          <a:endParaRPr lang="en-US" b="1" dirty="0"/>
        </a:p>
      </dgm:t>
    </dgm:pt>
    <dgm:pt modelId="{4B1FDB40-03E6-8245-BE86-CA7650472193}" type="parTrans" cxnId="{D5619AC4-4815-E547-AD14-0B2B92524A4D}">
      <dgm:prSet/>
      <dgm:spPr/>
      <dgm:t>
        <a:bodyPr/>
        <a:lstStyle/>
        <a:p>
          <a:endParaRPr lang="en-US"/>
        </a:p>
      </dgm:t>
    </dgm:pt>
    <dgm:pt modelId="{1B378F1A-D976-2249-81D9-607E64CAF066}" type="sibTrans" cxnId="{D5619AC4-4815-E547-AD14-0B2B92524A4D}">
      <dgm:prSet/>
      <dgm:spPr/>
      <dgm:t>
        <a:bodyPr/>
        <a:lstStyle/>
        <a:p>
          <a:endParaRPr lang="en-US"/>
        </a:p>
      </dgm:t>
    </dgm:pt>
    <dgm:pt modelId="{0C6A6840-DB64-6E45-B6E9-BA41D7A8577E}" type="pres">
      <dgm:prSet presAssocID="{6C6DAD11-5D33-CC40-8246-870D1CA498AF}" presName="Name0" presStyleCnt="0">
        <dgm:presLayoutVars>
          <dgm:dir/>
          <dgm:animLvl val="lvl"/>
          <dgm:resizeHandles val="exact"/>
        </dgm:presLayoutVars>
      </dgm:prSet>
      <dgm:spPr/>
    </dgm:pt>
    <dgm:pt modelId="{232E8C99-99E8-8E40-A922-FD6663295104}" type="pres">
      <dgm:prSet presAssocID="{887CB9D8-A13F-6B4E-ACD4-E107B12D0AE5}" presName="compositeNode" presStyleCnt="0">
        <dgm:presLayoutVars>
          <dgm:bulletEnabled val="1"/>
        </dgm:presLayoutVars>
      </dgm:prSet>
      <dgm:spPr/>
    </dgm:pt>
    <dgm:pt modelId="{CC20D895-4DD3-F04B-A302-95DFBE08E9CA}" type="pres">
      <dgm:prSet presAssocID="{887CB9D8-A13F-6B4E-ACD4-E107B12D0AE5}" presName="bgRect" presStyleLbl="node1" presStyleIdx="0" presStyleCnt="3"/>
      <dgm:spPr/>
    </dgm:pt>
    <dgm:pt modelId="{53D7E569-BFE2-CF46-A375-BC7EFD8701A0}" type="pres">
      <dgm:prSet presAssocID="{887CB9D8-A13F-6B4E-ACD4-E107B12D0AE5}" presName="parentNode" presStyleLbl="node1" presStyleIdx="0" presStyleCnt="3">
        <dgm:presLayoutVars>
          <dgm:chMax val="0"/>
          <dgm:bulletEnabled val="1"/>
        </dgm:presLayoutVars>
      </dgm:prSet>
      <dgm:spPr/>
    </dgm:pt>
    <dgm:pt modelId="{CCC7FAB1-1E7A-574F-8D27-4348D2B3FC22}" type="pres">
      <dgm:prSet presAssocID="{887CB9D8-A13F-6B4E-ACD4-E107B12D0AE5}" presName="childNode" presStyleLbl="node1" presStyleIdx="0" presStyleCnt="3">
        <dgm:presLayoutVars>
          <dgm:bulletEnabled val="1"/>
        </dgm:presLayoutVars>
      </dgm:prSet>
      <dgm:spPr/>
      <dgm:t>
        <a:bodyPr/>
        <a:lstStyle/>
        <a:p>
          <a:endParaRPr lang="en-US"/>
        </a:p>
      </dgm:t>
    </dgm:pt>
    <dgm:pt modelId="{3311D37E-3416-424A-ADA1-D2AA198CED87}" type="pres">
      <dgm:prSet presAssocID="{2B7D9797-BF85-5F46-8F89-7F577FA0D6F9}" presName="hSp" presStyleCnt="0"/>
      <dgm:spPr/>
    </dgm:pt>
    <dgm:pt modelId="{4E7D6BFC-4383-B842-BAA4-52EC1523DB41}" type="pres">
      <dgm:prSet presAssocID="{2B7D9797-BF85-5F46-8F89-7F577FA0D6F9}" presName="vProcSp" presStyleCnt="0"/>
      <dgm:spPr/>
    </dgm:pt>
    <dgm:pt modelId="{9A18381D-BC67-1A4C-B6F4-38C535810B96}" type="pres">
      <dgm:prSet presAssocID="{2B7D9797-BF85-5F46-8F89-7F577FA0D6F9}" presName="vSp1" presStyleCnt="0"/>
      <dgm:spPr/>
    </dgm:pt>
    <dgm:pt modelId="{0A31ACA2-B7F3-FB41-A385-1B98024829FD}" type="pres">
      <dgm:prSet presAssocID="{2B7D9797-BF85-5F46-8F89-7F577FA0D6F9}" presName="simulatedConn" presStyleLbl="solidFgAcc1" presStyleIdx="0" presStyleCnt="2"/>
      <dgm:spPr/>
    </dgm:pt>
    <dgm:pt modelId="{7896DD91-1363-8740-8094-4487B24C3250}" type="pres">
      <dgm:prSet presAssocID="{2B7D9797-BF85-5F46-8F89-7F577FA0D6F9}" presName="vSp2" presStyleCnt="0"/>
      <dgm:spPr/>
    </dgm:pt>
    <dgm:pt modelId="{AA3BF187-F894-5344-9E06-675BD8F5B64E}" type="pres">
      <dgm:prSet presAssocID="{2B7D9797-BF85-5F46-8F89-7F577FA0D6F9}" presName="sibTrans" presStyleCnt="0"/>
      <dgm:spPr/>
    </dgm:pt>
    <dgm:pt modelId="{80F95A63-F1AF-4441-A7DC-14C032DBEBF4}" type="pres">
      <dgm:prSet presAssocID="{41626FC2-1F44-6E47-884A-0A89E84AC7F7}" presName="compositeNode" presStyleCnt="0">
        <dgm:presLayoutVars>
          <dgm:bulletEnabled val="1"/>
        </dgm:presLayoutVars>
      </dgm:prSet>
      <dgm:spPr/>
    </dgm:pt>
    <dgm:pt modelId="{BE41D153-A7EA-B848-927B-A842BE4B98D8}" type="pres">
      <dgm:prSet presAssocID="{41626FC2-1F44-6E47-884A-0A89E84AC7F7}" presName="bgRect" presStyleLbl="node1" presStyleIdx="1" presStyleCnt="3"/>
      <dgm:spPr/>
    </dgm:pt>
    <dgm:pt modelId="{71EE133E-5E1E-AC43-AD0C-9FE04E03D8B6}" type="pres">
      <dgm:prSet presAssocID="{41626FC2-1F44-6E47-884A-0A89E84AC7F7}" presName="parentNode" presStyleLbl="node1" presStyleIdx="1" presStyleCnt="3">
        <dgm:presLayoutVars>
          <dgm:chMax val="0"/>
          <dgm:bulletEnabled val="1"/>
        </dgm:presLayoutVars>
      </dgm:prSet>
      <dgm:spPr/>
    </dgm:pt>
    <dgm:pt modelId="{1B621542-68E6-E04A-BF34-1E14A9871AAF}" type="pres">
      <dgm:prSet presAssocID="{41626FC2-1F44-6E47-884A-0A89E84AC7F7}" presName="childNode" presStyleLbl="node1" presStyleIdx="1" presStyleCnt="3">
        <dgm:presLayoutVars>
          <dgm:bulletEnabled val="1"/>
        </dgm:presLayoutVars>
      </dgm:prSet>
      <dgm:spPr/>
      <dgm:t>
        <a:bodyPr/>
        <a:lstStyle/>
        <a:p>
          <a:endParaRPr lang="en-US"/>
        </a:p>
      </dgm:t>
    </dgm:pt>
    <dgm:pt modelId="{DF2108C5-C7D9-8A49-A665-35CF1FDBD6BC}" type="pres">
      <dgm:prSet presAssocID="{FD853B97-BAA8-A843-A4FE-F58FD4742D16}" presName="hSp" presStyleCnt="0"/>
      <dgm:spPr/>
    </dgm:pt>
    <dgm:pt modelId="{39D1A282-7AF2-BE47-9226-6B6553C00F41}" type="pres">
      <dgm:prSet presAssocID="{FD853B97-BAA8-A843-A4FE-F58FD4742D16}" presName="vProcSp" presStyleCnt="0"/>
      <dgm:spPr/>
    </dgm:pt>
    <dgm:pt modelId="{97174677-2F22-C84D-8AAA-20D0D2EC7022}" type="pres">
      <dgm:prSet presAssocID="{FD853B97-BAA8-A843-A4FE-F58FD4742D16}" presName="vSp1" presStyleCnt="0"/>
      <dgm:spPr/>
    </dgm:pt>
    <dgm:pt modelId="{C7C54620-B786-4741-A076-DB199BD6D300}" type="pres">
      <dgm:prSet presAssocID="{FD853B97-BAA8-A843-A4FE-F58FD4742D16}" presName="simulatedConn" presStyleLbl="solidFgAcc1" presStyleIdx="1" presStyleCnt="2"/>
      <dgm:spPr/>
    </dgm:pt>
    <dgm:pt modelId="{F681A84B-4668-CC4D-BAEC-F4A9EF292D1A}" type="pres">
      <dgm:prSet presAssocID="{FD853B97-BAA8-A843-A4FE-F58FD4742D16}" presName="vSp2" presStyleCnt="0"/>
      <dgm:spPr/>
    </dgm:pt>
    <dgm:pt modelId="{4164B1FB-7708-BE42-B10C-DA6FBD44676B}" type="pres">
      <dgm:prSet presAssocID="{FD853B97-BAA8-A843-A4FE-F58FD4742D16}" presName="sibTrans" presStyleCnt="0"/>
      <dgm:spPr/>
    </dgm:pt>
    <dgm:pt modelId="{F64C24A4-A2EC-6744-831F-0485295EA329}" type="pres">
      <dgm:prSet presAssocID="{6BCD9CF3-4012-E542-B22C-C8EBB01093CE}" presName="compositeNode" presStyleCnt="0">
        <dgm:presLayoutVars>
          <dgm:bulletEnabled val="1"/>
        </dgm:presLayoutVars>
      </dgm:prSet>
      <dgm:spPr/>
    </dgm:pt>
    <dgm:pt modelId="{77B06641-3FA3-7447-8C21-07EACA10FED0}" type="pres">
      <dgm:prSet presAssocID="{6BCD9CF3-4012-E542-B22C-C8EBB01093CE}" presName="bgRect" presStyleLbl="node1" presStyleIdx="2" presStyleCnt="3"/>
      <dgm:spPr/>
    </dgm:pt>
    <dgm:pt modelId="{1F51CCFA-7FE4-C84D-A1B1-F189F26A8E60}" type="pres">
      <dgm:prSet presAssocID="{6BCD9CF3-4012-E542-B22C-C8EBB01093CE}" presName="parentNode" presStyleLbl="node1" presStyleIdx="2" presStyleCnt="3">
        <dgm:presLayoutVars>
          <dgm:chMax val="0"/>
          <dgm:bulletEnabled val="1"/>
        </dgm:presLayoutVars>
      </dgm:prSet>
      <dgm:spPr/>
    </dgm:pt>
    <dgm:pt modelId="{B8EFC4A3-7A68-944F-AA2B-E778EF569B28}" type="pres">
      <dgm:prSet presAssocID="{6BCD9CF3-4012-E542-B22C-C8EBB01093CE}" presName="childNode" presStyleLbl="node1" presStyleIdx="2" presStyleCnt="3">
        <dgm:presLayoutVars>
          <dgm:bulletEnabled val="1"/>
        </dgm:presLayoutVars>
      </dgm:prSet>
      <dgm:spPr/>
      <dgm:t>
        <a:bodyPr/>
        <a:lstStyle/>
        <a:p>
          <a:endParaRPr lang="en-US"/>
        </a:p>
      </dgm:t>
    </dgm:pt>
  </dgm:ptLst>
  <dgm:cxnLst>
    <dgm:cxn modelId="{E2E7C93F-7744-7E43-9FA1-346E2311FD6C}" srcId="{6C6DAD11-5D33-CC40-8246-870D1CA498AF}" destId="{41626FC2-1F44-6E47-884A-0A89E84AC7F7}" srcOrd="1" destOrd="0" parTransId="{8BEB052C-3870-4C43-BBCD-0C33DBDEB4D2}" sibTransId="{FD853B97-BAA8-A843-A4FE-F58FD4742D16}"/>
    <dgm:cxn modelId="{19AF078E-2EA8-D647-963C-CFFD8913F35C}" type="presOf" srcId="{28BA615F-1225-F843-B746-4A0EBE436B0C}" destId="{CCC7FAB1-1E7A-574F-8D27-4348D2B3FC22}" srcOrd="0" destOrd="0" presId="urn:microsoft.com/office/officeart/2005/8/layout/hProcess7"/>
    <dgm:cxn modelId="{F96F2FB6-350F-1243-B193-EC7291448C61}" type="presOf" srcId="{41626FC2-1F44-6E47-884A-0A89E84AC7F7}" destId="{BE41D153-A7EA-B848-927B-A842BE4B98D8}" srcOrd="0" destOrd="0" presId="urn:microsoft.com/office/officeart/2005/8/layout/hProcess7"/>
    <dgm:cxn modelId="{D5619AC4-4815-E547-AD14-0B2B92524A4D}" srcId="{6BCD9CF3-4012-E542-B22C-C8EBB01093CE}" destId="{023EB4CF-FDB5-1746-B097-25E8E8D5F033}" srcOrd="0" destOrd="0" parTransId="{4B1FDB40-03E6-8245-BE86-CA7650472193}" sibTransId="{1B378F1A-D976-2249-81D9-607E64CAF066}"/>
    <dgm:cxn modelId="{7966F035-1165-DF4F-94FF-5F8CF7578C61}" type="presOf" srcId="{887CB9D8-A13F-6B4E-ACD4-E107B12D0AE5}" destId="{CC20D895-4DD3-F04B-A302-95DFBE08E9CA}" srcOrd="0" destOrd="0" presId="urn:microsoft.com/office/officeart/2005/8/layout/hProcess7"/>
    <dgm:cxn modelId="{BDF2EAD6-A552-2748-BA65-F41535469D65}" type="presOf" srcId="{41626FC2-1F44-6E47-884A-0A89E84AC7F7}" destId="{71EE133E-5E1E-AC43-AD0C-9FE04E03D8B6}" srcOrd="1" destOrd="0" presId="urn:microsoft.com/office/officeart/2005/8/layout/hProcess7"/>
    <dgm:cxn modelId="{EF569293-C64C-314E-96DD-24F2763A74F9}" type="presOf" srcId="{5C1FDE7B-DA95-2742-8D3C-EEBCB9CCE3D3}" destId="{1B621542-68E6-E04A-BF34-1E14A9871AAF}" srcOrd="0" destOrd="0" presId="urn:microsoft.com/office/officeart/2005/8/layout/hProcess7"/>
    <dgm:cxn modelId="{7B030E16-C393-D042-B6E6-E02B03AE0467}" srcId="{41626FC2-1F44-6E47-884A-0A89E84AC7F7}" destId="{5C1FDE7B-DA95-2742-8D3C-EEBCB9CCE3D3}" srcOrd="0" destOrd="0" parTransId="{E245D7A4-AC06-EF44-AA01-D7F43194DA39}" sibTransId="{CA68F950-7DA4-B546-9462-B5D818F9EB9C}"/>
    <dgm:cxn modelId="{C9C1061E-D3B0-BE4A-A936-9FF3335E720C}" srcId="{887CB9D8-A13F-6B4E-ACD4-E107B12D0AE5}" destId="{28BA615F-1225-F843-B746-4A0EBE436B0C}" srcOrd="0" destOrd="0" parTransId="{4E5DD9E2-B43E-7F49-952B-F6A288C89EB4}" sibTransId="{266FD2C7-9FA8-A74A-98E5-5F91AF32D0DB}"/>
    <dgm:cxn modelId="{326E8950-E76A-384F-9ECD-38394D648337}" type="presOf" srcId="{887CB9D8-A13F-6B4E-ACD4-E107B12D0AE5}" destId="{53D7E569-BFE2-CF46-A375-BC7EFD8701A0}" srcOrd="1" destOrd="0" presId="urn:microsoft.com/office/officeart/2005/8/layout/hProcess7"/>
    <dgm:cxn modelId="{E638402D-4318-AA4B-90DF-76785164664E}" type="presOf" srcId="{6C6DAD11-5D33-CC40-8246-870D1CA498AF}" destId="{0C6A6840-DB64-6E45-B6E9-BA41D7A8577E}" srcOrd="0" destOrd="0" presId="urn:microsoft.com/office/officeart/2005/8/layout/hProcess7"/>
    <dgm:cxn modelId="{CC0E67DE-665A-6C47-A36B-8847EBBA0ECD}" srcId="{6C6DAD11-5D33-CC40-8246-870D1CA498AF}" destId="{6BCD9CF3-4012-E542-B22C-C8EBB01093CE}" srcOrd="2" destOrd="0" parTransId="{79C67670-7FD2-234C-8D4C-D10CD8D0E2BB}" sibTransId="{246CE6FE-415D-3648-8D07-E412F6BC2CFD}"/>
    <dgm:cxn modelId="{506A43A8-276D-424C-8033-587C99EF30DA}" type="presOf" srcId="{023EB4CF-FDB5-1746-B097-25E8E8D5F033}" destId="{B8EFC4A3-7A68-944F-AA2B-E778EF569B28}" srcOrd="0" destOrd="0" presId="urn:microsoft.com/office/officeart/2005/8/layout/hProcess7"/>
    <dgm:cxn modelId="{56A7D188-3688-8441-BBCC-9A620741148A}" srcId="{6C6DAD11-5D33-CC40-8246-870D1CA498AF}" destId="{887CB9D8-A13F-6B4E-ACD4-E107B12D0AE5}" srcOrd="0" destOrd="0" parTransId="{BDF786D4-F544-8B46-A9D0-A2E65D5FFA3F}" sibTransId="{2B7D9797-BF85-5F46-8F89-7F577FA0D6F9}"/>
    <dgm:cxn modelId="{640A4DE1-586A-344C-AB27-E5F99B0AA97B}" type="presOf" srcId="{6BCD9CF3-4012-E542-B22C-C8EBB01093CE}" destId="{1F51CCFA-7FE4-C84D-A1B1-F189F26A8E60}" srcOrd="1" destOrd="0" presId="urn:microsoft.com/office/officeart/2005/8/layout/hProcess7"/>
    <dgm:cxn modelId="{88F52977-8DBB-3C4D-BAEA-689206572AAE}" type="presOf" srcId="{6BCD9CF3-4012-E542-B22C-C8EBB01093CE}" destId="{77B06641-3FA3-7447-8C21-07EACA10FED0}" srcOrd="0" destOrd="0" presId="urn:microsoft.com/office/officeart/2005/8/layout/hProcess7"/>
    <dgm:cxn modelId="{409EAE37-AE97-6041-8350-4235A43EF885}" type="presParOf" srcId="{0C6A6840-DB64-6E45-B6E9-BA41D7A8577E}" destId="{232E8C99-99E8-8E40-A922-FD6663295104}" srcOrd="0" destOrd="0" presId="urn:microsoft.com/office/officeart/2005/8/layout/hProcess7"/>
    <dgm:cxn modelId="{8B04FE17-C465-F84F-8B9D-96CFCFCEA227}" type="presParOf" srcId="{232E8C99-99E8-8E40-A922-FD6663295104}" destId="{CC20D895-4DD3-F04B-A302-95DFBE08E9CA}" srcOrd="0" destOrd="0" presId="urn:microsoft.com/office/officeart/2005/8/layout/hProcess7"/>
    <dgm:cxn modelId="{77A5853B-9EA3-E344-BF8F-62CF4291BBFC}" type="presParOf" srcId="{232E8C99-99E8-8E40-A922-FD6663295104}" destId="{53D7E569-BFE2-CF46-A375-BC7EFD8701A0}" srcOrd="1" destOrd="0" presId="urn:microsoft.com/office/officeart/2005/8/layout/hProcess7"/>
    <dgm:cxn modelId="{7619DC74-08A3-D945-B17B-DB6B1150013E}" type="presParOf" srcId="{232E8C99-99E8-8E40-A922-FD6663295104}" destId="{CCC7FAB1-1E7A-574F-8D27-4348D2B3FC22}" srcOrd="2" destOrd="0" presId="urn:microsoft.com/office/officeart/2005/8/layout/hProcess7"/>
    <dgm:cxn modelId="{1E1B9418-4049-4E4C-8F65-461DA9F2C5DE}" type="presParOf" srcId="{0C6A6840-DB64-6E45-B6E9-BA41D7A8577E}" destId="{3311D37E-3416-424A-ADA1-D2AA198CED87}" srcOrd="1" destOrd="0" presId="urn:microsoft.com/office/officeart/2005/8/layout/hProcess7"/>
    <dgm:cxn modelId="{2FC0407E-8432-3D4A-A4EA-081F8C62EA90}" type="presParOf" srcId="{0C6A6840-DB64-6E45-B6E9-BA41D7A8577E}" destId="{4E7D6BFC-4383-B842-BAA4-52EC1523DB41}" srcOrd="2" destOrd="0" presId="urn:microsoft.com/office/officeart/2005/8/layout/hProcess7"/>
    <dgm:cxn modelId="{E09952E1-E0EF-1442-BD1A-89DCE5F4239F}" type="presParOf" srcId="{4E7D6BFC-4383-B842-BAA4-52EC1523DB41}" destId="{9A18381D-BC67-1A4C-B6F4-38C535810B96}" srcOrd="0" destOrd="0" presId="urn:microsoft.com/office/officeart/2005/8/layout/hProcess7"/>
    <dgm:cxn modelId="{EFC2309D-3193-FA4A-9D70-442D4652F50A}" type="presParOf" srcId="{4E7D6BFC-4383-B842-BAA4-52EC1523DB41}" destId="{0A31ACA2-B7F3-FB41-A385-1B98024829FD}" srcOrd="1" destOrd="0" presId="urn:microsoft.com/office/officeart/2005/8/layout/hProcess7"/>
    <dgm:cxn modelId="{89B20FCA-3BDC-3B41-ACF2-3B81D7608036}" type="presParOf" srcId="{4E7D6BFC-4383-B842-BAA4-52EC1523DB41}" destId="{7896DD91-1363-8740-8094-4487B24C3250}" srcOrd="2" destOrd="0" presId="urn:microsoft.com/office/officeart/2005/8/layout/hProcess7"/>
    <dgm:cxn modelId="{C8D1B064-228C-C946-936F-74F08AF4C6EA}" type="presParOf" srcId="{0C6A6840-DB64-6E45-B6E9-BA41D7A8577E}" destId="{AA3BF187-F894-5344-9E06-675BD8F5B64E}" srcOrd="3" destOrd="0" presId="urn:microsoft.com/office/officeart/2005/8/layout/hProcess7"/>
    <dgm:cxn modelId="{52FB4245-5ABF-DA49-AADB-0B3B8338684C}" type="presParOf" srcId="{0C6A6840-DB64-6E45-B6E9-BA41D7A8577E}" destId="{80F95A63-F1AF-4441-A7DC-14C032DBEBF4}" srcOrd="4" destOrd="0" presId="urn:microsoft.com/office/officeart/2005/8/layout/hProcess7"/>
    <dgm:cxn modelId="{71AD97FB-6CE9-A944-9A1E-33063E56231F}" type="presParOf" srcId="{80F95A63-F1AF-4441-A7DC-14C032DBEBF4}" destId="{BE41D153-A7EA-B848-927B-A842BE4B98D8}" srcOrd="0" destOrd="0" presId="urn:microsoft.com/office/officeart/2005/8/layout/hProcess7"/>
    <dgm:cxn modelId="{3B3DF791-3593-834E-835E-FAF55152196B}" type="presParOf" srcId="{80F95A63-F1AF-4441-A7DC-14C032DBEBF4}" destId="{71EE133E-5E1E-AC43-AD0C-9FE04E03D8B6}" srcOrd="1" destOrd="0" presId="urn:microsoft.com/office/officeart/2005/8/layout/hProcess7"/>
    <dgm:cxn modelId="{F5DEC1D8-1A29-9940-A856-666D838F6FCA}" type="presParOf" srcId="{80F95A63-F1AF-4441-A7DC-14C032DBEBF4}" destId="{1B621542-68E6-E04A-BF34-1E14A9871AAF}" srcOrd="2" destOrd="0" presId="urn:microsoft.com/office/officeart/2005/8/layout/hProcess7"/>
    <dgm:cxn modelId="{EE6F9C84-4053-B748-8501-FA55B9141FBD}" type="presParOf" srcId="{0C6A6840-DB64-6E45-B6E9-BA41D7A8577E}" destId="{DF2108C5-C7D9-8A49-A665-35CF1FDBD6BC}" srcOrd="5" destOrd="0" presId="urn:microsoft.com/office/officeart/2005/8/layout/hProcess7"/>
    <dgm:cxn modelId="{9B2E9784-CA49-4046-8F87-AFB20832301C}" type="presParOf" srcId="{0C6A6840-DB64-6E45-B6E9-BA41D7A8577E}" destId="{39D1A282-7AF2-BE47-9226-6B6553C00F41}" srcOrd="6" destOrd="0" presId="urn:microsoft.com/office/officeart/2005/8/layout/hProcess7"/>
    <dgm:cxn modelId="{802314CC-40D2-E946-BEC7-228839B67D7D}" type="presParOf" srcId="{39D1A282-7AF2-BE47-9226-6B6553C00F41}" destId="{97174677-2F22-C84D-8AAA-20D0D2EC7022}" srcOrd="0" destOrd="0" presId="urn:microsoft.com/office/officeart/2005/8/layout/hProcess7"/>
    <dgm:cxn modelId="{707DA453-3986-8446-B9EA-81D1EAD37BE6}" type="presParOf" srcId="{39D1A282-7AF2-BE47-9226-6B6553C00F41}" destId="{C7C54620-B786-4741-A076-DB199BD6D300}" srcOrd="1" destOrd="0" presId="urn:microsoft.com/office/officeart/2005/8/layout/hProcess7"/>
    <dgm:cxn modelId="{BDF8F0DE-EE13-2A4B-9DCA-6F5130ACA4D6}" type="presParOf" srcId="{39D1A282-7AF2-BE47-9226-6B6553C00F41}" destId="{F681A84B-4668-CC4D-BAEC-F4A9EF292D1A}" srcOrd="2" destOrd="0" presId="urn:microsoft.com/office/officeart/2005/8/layout/hProcess7"/>
    <dgm:cxn modelId="{96506B85-0964-4044-A795-00779C2BAC3A}" type="presParOf" srcId="{0C6A6840-DB64-6E45-B6E9-BA41D7A8577E}" destId="{4164B1FB-7708-BE42-B10C-DA6FBD44676B}" srcOrd="7" destOrd="0" presId="urn:microsoft.com/office/officeart/2005/8/layout/hProcess7"/>
    <dgm:cxn modelId="{0EFF9984-8182-A642-ABC5-F7BFBC9E8DDC}" type="presParOf" srcId="{0C6A6840-DB64-6E45-B6E9-BA41D7A8577E}" destId="{F64C24A4-A2EC-6744-831F-0485295EA329}" srcOrd="8" destOrd="0" presId="urn:microsoft.com/office/officeart/2005/8/layout/hProcess7"/>
    <dgm:cxn modelId="{CA9E30CC-39DF-CB49-8D78-6770DED965C4}" type="presParOf" srcId="{F64C24A4-A2EC-6744-831F-0485295EA329}" destId="{77B06641-3FA3-7447-8C21-07EACA10FED0}" srcOrd="0" destOrd="0" presId="urn:microsoft.com/office/officeart/2005/8/layout/hProcess7"/>
    <dgm:cxn modelId="{4575E769-0025-6C44-87A4-41B4B6231BE9}" type="presParOf" srcId="{F64C24A4-A2EC-6744-831F-0485295EA329}" destId="{1F51CCFA-7FE4-C84D-A1B1-F189F26A8E60}" srcOrd="1" destOrd="0" presId="urn:microsoft.com/office/officeart/2005/8/layout/hProcess7"/>
    <dgm:cxn modelId="{1F7EE12C-958C-E547-A192-421B360FC2D5}" type="presParOf" srcId="{F64C24A4-A2EC-6744-831F-0485295EA329}" destId="{B8EFC4A3-7A68-944F-AA2B-E778EF569B28}"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20D895-4DD3-F04B-A302-95DFBE08E9CA}">
      <dsp:nvSpPr>
        <dsp:cNvPr id="0" name=""/>
        <dsp:cNvSpPr/>
      </dsp:nvSpPr>
      <dsp:spPr>
        <a:xfrm>
          <a:off x="622" y="654834"/>
          <a:ext cx="2680245" cy="3216294"/>
        </a:xfrm>
        <a:prstGeom prst="roundRect">
          <a:avLst>
            <a:gd name="adj" fmla="val 5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96012" rIns="124460" bIns="0" numCol="1" spcCol="1270" anchor="t" anchorCtr="0">
          <a:noAutofit/>
        </a:bodyPr>
        <a:lstStyle/>
        <a:p>
          <a:pPr lvl="0" algn="r" defTabSz="1244600">
            <a:lnSpc>
              <a:spcPct val="90000"/>
            </a:lnSpc>
            <a:spcBef>
              <a:spcPct val="0"/>
            </a:spcBef>
            <a:spcAft>
              <a:spcPct val="35000"/>
            </a:spcAft>
          </a:pPr>
          <a:r>
            <a:rPr lang="en-US" sz="2800" kern="1200" dirty="0" smtClean="0">
              <a:solidFill>
                <a:srgbClr val="FF0000"/>
              </a:solidFill>
            </a:rPr>
            <a:t>Era </a:t>
          </a:r>
          <a:r>
            <a:rPr lang="en-US" sz="2800" kern="1200" dirty="0" err="1" smtClean="0">
              <a:solidFill>
                <a:srgbClr val="FF0000"/>
              </a:solidFill>
            </a:rPr>
            <a:t>Revolusi</a:t>
          </a:r>
          <a:r>
            <a:rPr lang="en-US" sz="2800" kern="1200" dirty="0" smtClean="0">
              <a:solidFill>
                <a:srgbClr val="FF0000"/>
              </a:solidFill>
            </a:rPr>
            <a:t>	</a:t>
          </a:r>
          <a:endParaRPr lang="en-US" sz="2800" kern="1200" dirty="0">
            <a:solidFill>
              <a:srgbClr val="FF0000"/>
            </a:solidFill>
          </a:endParaRPr>
        </a:p>
      </dsp:txBody>
      <dsp:txXfrm rot="16200000">
        <a:off x="-1050033" y="1705490"/>
        <a:ext cx="2637361" cy="536049"/>
      </dsp:txXfrm>
    </dsp:sp>
    <dsp:sp modelId="{CCC7FAB1-1E7A-574F-8D27-4348D2B3FC22}">
      <dsp:nvSpPr>
        <dsp:cNvPr id="0" name=""/>
        <dsp:cNvSpPr/>
      </dsp:nvSpPr>
      <dsp:spPr>
        <a:xfrm>
          <a:off x="536671" y="654834"/>
          <a:ext cx="1996783" cy="3216294"/>
        </a:xfrm>
        <a:prstGeom prst="rect">
          <a:avLst/>
        </a:prstGeom>
        <a:noFill/>
        <a:ln>
          <a:noFill/>
        </a:ln>
        <a:effectLst>
          <a:outerShdw blurRad="40000" dist="23000" dir="5400000" rotWithShape="0">
            <a:srgbClr val="000000">
              <a:alpha val="3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60000"/>
            </a:lnSpc>
            <a:spcBef>
              <a:spcPct val="0"/>
            </a:spcBef>
            <a:spcAft>
              <a:spcPct val="35000"/>
            </a:spcAft>
          </a:pPr>
          <a:r>
            <a:rPr lang="en-US" sz="2400" kern="1200" dirty="0" err="1" smtClean="0"/>
            <a:t>Sistem</a:t>
          </a:r>
          <a:r>
            <a:rPr lang="en-US" sz="2400" kern="1200" dirty="0" smtClean="0"/>
            <a:t> </a:t>
          </a:r>
          <a:r>
            <a:rPr lang="en-US" sz="2400" kern="1200" dirty="0" err="1" smtClean="0"/>
            <a:t>parlementer</a:t>
          </a:r>
          <a:endParaRPr lang="en-US" sz="2400" kern="1200" dirty="0" smtClean="0"/>
        </a:p>
        <a:p>
          <a:pPr lvl="0" algn="l" defTabSz="1066800">
            <a:lnSpc>
              <a:spcPct val="60000"/>
            </a:lnSpc>
            <a:spcBef>
              <a:spcPct val="0"/>
            </a:spcBef>
            <a:spcAft>
              <a:spcPct val="35000"/>
            </a:spcAft>
          </a:pPr>
          <a:endParaRPr lang="en-US" sz="2400" kern="1200" dirty="0" smtClean="0"/>
        </a:p>
        <a:p>
          <a:pPr lvl="0" algn="l" defTabSz="1066800">
            <a:lnSpc>
              <a:spcPct val="60000"/>
            </a:lnSpc>
            <a:spcBef>
              <a:spcPct val="0"/>
            </a:spcBef>
            <a:spcAft>
              <a:spcPct val="35000"/>
            </a:spcAft>
          </a:pPr>
          <a:r>
            <a:rPr lang="en-US" sz="2400" kern="1200" dirty="0" err="1" smtClean="0"/>
            <a:t>Multipartai</a:t>
          </a:r>
          <a:endParaRPr lang="en-US" sz="2400" kern="1200" dirty="0" smtClean="0"/>
        </a:p>
        <a:p>
          <a:pPr lvl="0" algn="l" defTabSz="1066800">
            <a:lnSpc>
              <a:spcPct val="60000"/>
            </a:lnSpc>
            <a:spcBef>
              <a:spcPct val="0"/>
            </a:spcBef>
            <a:spcAft>
              <a:spcPct val="35000"/>
            </a:spcAft>
          </a:pPr>
          <a:endParaRPr lang="en-US" sz="2400" kern="1200" dirty="0" smtClean="0"/>
        </a:p>
        <a:p>
          <a:pPr lvl="0" algn="l" defTabSz="1066800">
            <a:lnSpc>
              <a:spcPct val="60000"/>
            </a:lnSpc>
            <a:spcBef>
              <a:spcPct val="0"/>
            </a:spcBef>
            <a:spcAft>
              <a:spcPct val="35000"/>
            </a:spcAft>
          </a:pPr>
          <a:r>
            <a:rPr lang="en-US" sz="2400" kern="1200" dirty="0" err="1" smtClean="0"/>
            <a:t>Kebebasan</a:t>
          </a:r>
          <a:r>
            <a:rPr lang="en-US" sz="2400" kern="1200" dirty="0" smtClean="0"/>
            <a:t> </a:t>
          </a:r>
          <a:r>
            <a:rPr lang="en-US" sz="2400" kern="1200" dirty="0" err="1" smtClean="0"/>
            <a:t>pers</a:t>
          </a:r>
          <a:r>
            <a:rPr lang="en-US" sz="2400" kern="1200" dirty="0" smtClean="0"/>
            <a:t> &amp; </a:t>
          </a:r>
          <a:r>
            <a:rPr lang="en-US" sz="2400" kern="1200" dirty="0" err="1" smtClean="0"/>
            <a:t>demokrasi</a:t>
          </a:r>
          <a:endParaRPr lang="en-US" sz="2400" kern="1200" dirty="0" smtClean="0"/>
        </a:p>
        <a:p>
          <a:pPr lvl="0" algn="l" defTabSz="1066800">
            <a:lnSpc>
              <a:spcPct val="60000"/>
            </a:lnSpc>
            <a:spcBef>
              <a:spcPct val="0"/>
            </a:spcBef>
            <a:spcAft>
              <a:spcPct val="35000"/>
            </a:spcAft>
          </a:pPr>
          <a:endParaRPr lang="en-US" sz="2400" kern="1200" dirty="0" smtClean="0"/>
        </a:p>
        <a:p>
          <a:pPr lvl="0" algn="l" defTabSz="1066800">
            <a:lnSpc>
              <a:spcPct val="60000"/>
            </a:lnSpc>
            <a:spcBef>
              <a:spcPct val="0"/>
            </a:spcBef>
            <a:spcAft>
              <a:spcPct val="35000"/>
            </a:spcAft>
          </a:pPr>
          <a:r>
            <a:rPr lang="en-US" sz="2400" kern="1200" dirty="0" err="1" smtClean="0"/>
            <a:t>Fase</a:t>
          </a:r>
          <a:r>
            <a:rPr lang="en-US" sz="2400" kern="1200" dirty="0" smtClean="0"/>
            <a:t> </a:t>
          </a:r>
          <a:r>
            <a:rPr lang="en-US" sz="2400" kern="1200" dirty="0" err="1" smtClean="0"/>
            <a:t>demokrasi</a:t>
          </a:r>
          <a:r>
            <a:rPr lang="en-US" sz="2400" kern="1200" dirty="0" smtClean="0"/>
            <a:t> </a:t>
          </a:r>
          <a:r>
            <a:rPr lang="en-US" sz="2400" kern="1200" dirty="0" err="1" smtClean="0"/>
            <a:t>terpimpim</a:t>
          </a:r>
          <a:endParaRPr lang="en-US" sz="2400" kern="1200" dirty="0"/>
        </a:p>
      </dsp:txBody>
      <dsp:txXfrm>
        <a:off x="536671" y="654834"/>
        <a:ext cx="1996783" cy="3216294"/>
      </dsp:txXfrm>
    </dsp:sp>
    <dsp:sp modelId="{BE41D153-A7EA-B848-927B-A842BE4B98D8}">
      <dsp:nvSpPr>
        <dsp:cNvPr id="0" name=""/>
        <dsp:cNvSpPr/>
      </dsp:nvSpPr>
      <dsp:spPr>
        <a:xfrm>
          <a:off x="2774677" y="654834"/>
          <a:ext cx="2680245" cy="3216294"/>
        </a:xfrm>
        <a:prstGeom prst="roundRect">
          <a:avLst>
            <a:gd name="adj" fmla="val 5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96012" rIns="124460" bIns="0" numCol="1" spcCol="1270" anchor="t" anchorCtr="0">
          <a:noAutofit/>
        </a:bodyPr>
        <a:lstStyle/>
        <a:p>
          <a:pPr lvl="0" algn="r" defTabSz="1244600">
            <a:lnSpc>
              <a:spcPct val="90000"/>
            </a:lnSpc>
            <a:spcBef>
              <a:spcPct val="0"/>
            </a:spcBef>
            <a:spcAft>
              <a:spcPct val="35000"/>
            </a:spcAft>
          </a:pPr>
          <a:r>
            <a:rPr lang="en-US" sz="2800" kern="1200" dirty="0" smtClean="0">
              <a:solidFill>
                <a:srgbClr val="FF0000"/>
              </a:solidFill>
            </a:rPr>
            <a:t>Era </a:t>
          </a:r>
          <a:r>
            <a:rPr lang="en-US" sz="2800" kern="1200" dirty="0" err="1" smtClean="0">
              <a:solidFill>
                <a:srgbClr val="FF0000"/>
              </a:solidFill>
            </a:rPr>
            <a:t>Orde</a:t>
          </a:r>
          <a:r>
            <a:rPr lang="en-US" sz="2800" kern="1200" dirty="0" smtClean="0">
              <a:solidFill>
                <a:srgbClr val="FF0000"/>
              </a:solidFill>
            </a:rPr>
            <a:t> </a:t>
          </a:r>
          <a:r>
            <a:rPr lang="en-US" sz="2800" kern="1200" dirty="0" err="1" smtClean="0">
              <a:solidFill>
                <a:srgbClr val="FF0000"/>
              </a:solidFill>
            </a:rPr>
            <a:t>Baru</a:t>
          </a:r>
          <a:endParaRPr lang="en-US" sz="2800" kern="1200" dirty="0">
            <a:solidFill>
              <a:srgbClr val="FF0000"/>
            </a:solidFill>
          </a:endParaRPr>
        </a:p>
      </dsp:txBody>
      <dsp:txXfrm rot="16200000">
        <a:off x="1724020" y="1705490"/>
        <a:ext cx="2637361" cy="536049"/>
      </dsp:txXfrm>
    </dsp:sp>
    <dsp:sp modelId="{0A31ACA2-B7F3-FB41-A385-1B98024829FD}">
      <dsp:nvSpPr>
        <dsp:cNvPr id="0" name=""/>
        <dsp:cNvSpPr/>
      </dsp:nvSpPr>
      <dsp:spPr>
        <a:xfrm rot="5400000">
          <a:off x="2551860" y="3209695"/>
          <a:ext cx="472436" cy="402036"/>
        </a:xfrm>
        <a:prstGeom prst="flowChartExtra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B621542-68E6-E04A-BF34-1E14A9871AAF}">
      <dsp:nvSpPr>
        <dsp:cNvPr id="0" name=""/>
        <dsp:cNvSpPr/>
      </dsp:nvSpPr>
      <dsp:spPr>
        <a:xfrm>
          <a:off x="3310726" y="654834"/>
          <a:ext cx="1996783" cy="3216294"/>
        </a:xfrm>
        <a:prstGeom prst="rect">
          <a:avLst/>
        </a:prstGeom>
        <a:noFill/>
        <a:ln>
          <a:noFill/>
        </a:ln>
        <a:effectLst>
          <a:outerShdw blurRad="40000" dist="23000" dir="5400000" rotWithShape="0">
            <a:srgbClr val="000000">
              <a:alpha val="3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75438" rIns="0" bIns="0" numCol="1" spcCol="1270" anchor="t" anchorCtr="0">
          <a:noAutofit/>
        </a:bodyPr>
        <a:lstStyle/>
        <a:p>
          <a:pPr lvl="0" algn="l" defTabSz="977900">
            <a:lnSpc>
              <a:spcPct val="60000"/>
            </a:lnSpc>
            <a:spcBef>
              <a:spcPct val="0"/>
            </a:spcBef>
            <a:spcAft>
              <a:spcPct val="35000"/>
            </a:spcAft>
          </a:pPr>
          <a:r>
            <a:rPr lang="en-US" sz="2200" kern="1200" dirty="0" err="1" smtClean="0"/>
            <a:t>Pengambilalihan</a:t>
          </a:r>
          <a:r>
            <a:rPr lang="en-US" sz="2200" kern="1200" dirty="0" smtClean="0"/>
            <a:t> </a:t>
          </a:r>
          <a:r>
            <a:rPr lang="en-US" sz="2200" kern="1200" dirty="0" err="1" smtClean="0"/>
            <a:t>kekuasaan</a:t>
          </a:r>
          <a:endParaRPr lang="en-US" sz="2200" kern="1200" dirty="0" smtClean="0"/>
        </a:p>
        <a:p>
          <a:pPr lvl="0" algn="l" defTabSz="977900">
            <a:lnSpc>
              <a:spcPct val="60000"/>
            </a:lnSpc>
            <a:spcBef>
              <a:spcPct val="0"/>
            </a:spcBef>
            <a:spcAft>
              <a:spcPct val="35000"/>
            </a:spcAft>
          </a:pPr>
          <a:endParaRPr lang="en-US" sz="2200" kern="1200" dirty="0" smtClean="0"/>
        </a:p>
        <a:p>
          <a:pPr lvl="0" algn="l" defTabSz="977900">
            <a:lnSpc>
              <a:spcPct val="60000"/>
            </a:lnSpc>
            <a:spcBef>
              <a:spcPct val="0"/>
            </a:spcBef>
            <a:spcAft>
              <a:spcPct val="35000"/>
            </a:spcAft>
          </a:pPr>
          <a:r>
            <a:rPr lang="en-US" sz="2200" kern="1200" dirty="0" err="1" smtClean="0"/>
            <a:t>Otoritarian</a:t>
          </a:r>
          <a:endParaRPr lang="en-US" sz="2200" kern="1200" dirty="0" smtClean="0"/>
        </a:p>
        <a:p>
          <a:pPr lvl="0" algn="l" defTabSz="977900">
            <a:lnSpc>
              <a:spcPct val="60000"/>
            </a:lnSpc>
            <a:spcBef>
              <a:spcPct val="0"/>
            </a:spcBef>
            <a:spcAft>
              <a:spcPct val="35000"/>
            </a:spcAft>
          </a:pPr>
          <a:endParaRPr lang="en-US" sz="2200" kern="1200" dirty="0" smtClean="0"/>
        </a:p>
        <a:p>
          <a:pPr lvl="0" algn="l" defTabSz="977900">
            <a:lnSpc>
              <a:spcPct val="60000"/>
            </a:lnSpc>
            <a:spcBef>
              <a:spcPct val="0"/>
            </a:spcBef>
            <a:spcAft>
              <a:spcPct val="35000"/>
            </a:spcAft>
          </a:pPr>
          <a:r>
            <a:rPr lang="en-US" sz="2200" kern="1200" dirty="0" err="1" smtClean="0"/>
            <a:t>Monopoli</a:t>
          </a:r>
          <a:r>
            <a:rPr lang="en-US" sz="2200" kern="1200" dirty="0" smtClean="0"/>
            <a:t> </a:t>
          </a:r>
          <a:r>
            <a:rPr lang="en-US" sz="2200" kern="1200" dirty="0" err="1" smtClean="0"/>
            <a:t>partai</a:t>
          </a:r>
          <a:endParaRPr lang="en-US" sz="2200" kern="1200" dirty="0" smtClean="0"/>
        </a:p>
        <a:p>
          <a:pPr lvl="0" algn="l" defTabSz="977900">
            <a:lnSpc>
              <a:spcPct val="60000"/>
            </a:lnSpc>
            <a:spcBef>
              <a:spcPct val="0"/>
            </a:spcBef>
            <a:spcAft>
              <a:spcPct val="35000"/>
            </a:spcAft>
          </a:pPr>
          <a:endParaRPr lang="en-US" sz="2200" kern="1200" dirty="0" smtClean="0"/>
        </a:p>
        <a:p>
          <a:pPr lvl="0" algn="l" defTabSz="977900">
            <a:lnSpc>
              <a:spcPct val="60000"/>
            </a:lnSpc>
            <a:spcBef>
              <a:spcPct val="0"/>
            </a:spcBef>
            <a:spcAft>
              <a:spcPct val="35000"/>
            </a:spcAft>
          </a:pPr>
          <a:r>
            <a:rPr lang="en-US" sz="2200" kern="1200" dirty="0" err="1" smtClean="0"/>
            <a:t>Korupsi</a:t>
          </a:r>
          <a:r>
            <a:rPr lang="en-US" sz="2200" kern="1200" dirty="0" smtClean="0"/>
            <a:t> </a:t>
          </a:r>
          <a:r>
            <a:rPr lang="en-US" sz="2200" kern="1200" dirty="0" err="1" smtClean="0"/>
            <a:t>dan</a:t>
          </a:r>
          <a:r>
            <a:rPr lang="en-US" sz="2200" kern="1200" dirty="0" smtClean="0"/>
            <a:t> </a:t>
          </a:r>
          <a:r>
            <a:rPr lang="en-US" sz="2200" kern="1200" dirty="0" err="1" smtClean="0"/>
            <a:t>pemerintahan</a:t>
          </a:r>
          <a:r>
            <a:rPr lang="en-US" sz="2200" kern="1200" dirty="0" smtClean="0"/>
            <a:t>  </a:t>
          </a:r>
          <a:r>
            <a:rPr lang="en-US" sz="2200" kern="1200" dirty="0" err="1" smtClean="0"/>
            <a:t>sentralistik</a:t>
          </a:r>
          <a:endParaRPr lang="en-US" sz="2200" kern="1200" dirty="0" smtClean="0"/>
        </a:p>
      </dsp:txBody>
      <dsp:txXfrm>
        <a:off x="3310726" y="654834"/>
        <a:ext cx="1996783" cy="3216294"/>
      </dsp:txXfrm>
    </dsp:sp>
    <dsp:sp modelId="{77B06641-3FA3-7447-8C21-07EACA10FED0}">
      <dsp:nvSpPr>
        <dsp:cNvPr id="0" name=""/>
        <dsp:cNvSpPr/>
      </dsp:nvSpPr>
      <dsp:spPr>
        <a:xfrm>
          <a:off x="5548731" y="654834"/>
          <a:ext cx="2680245" cy="3216294"/>
        </a:xfrm>
        <a:prstGeom prst="roundRect">
          <a:avLst>
            <a:gd name="adj" fmla="val 5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96012" rIns="124460" bIns="0" numCol="1" spcCol="1270" anchor="t" anchorCtr="0">
          <a:noAutofit/>
        </a:bodyPr>
        <a:lstStyle/>
        <a:p>
          <a:pPr lvl="0" algn="r" defTabSz="1244600">
            <a:lnSpc>
              <a:spcPct val="90000"/>
            </a:lnSpc>
            <a:spcBef>
              <a:spcPct val="0"/>
            </a:spcBef>
            <a:spcAft>
              <a:spcPct val="35000"/>
            </a:spcAft>
          </a:pPr>
          <a:r>
            <a:rPr lang="en-US" sz="2800" kern="1200" dirty="0" smtClean="0">
              <a:solidFill>
                <a:srgbClr val="FF0000"/>
              </a:solidFill>
            </a:rPr>
            <a:t>Era </a:t>
          </a:r>
          <a:r>
            <a:rPr lang="en-US" sz="2800" kern="1200" dirty="0" err="1" smtClean="0">
              <a:solidFill>
                <a:srgbClr val="FF0000"/>
              </a:solidFill>
            </a:rPr>
            <a:t>Reformasi</a:t>
          </a:r>
          <a:endParaRPr lang="en-US" sz="2800" kern="1200" dirty="0">
            <a:solidFill>
              <a:srgbClr val="FF0000"/>
            </a:solidFill>
          </a:endParaRPr>
        </a:p>
      </dsp:txBody>
      <dsp:txXfrm rot="16200000">
        <a:off x="4498075" y="1705490"/>
        <a:ext cx="2637361" cy="536049"/>
      </dsp:txXfrm>
    </dsp:sp>
    <dsp:sp modelId="{C7C54620-B786-4741-A076-DB199BD6D300}">
      <dsp:nvSpPr>
        <dsp:cNvPr id="0" name=""/>
        <dsp:cNvSpPr/>
      </dsp:nvSpPr>
      <dsp:spPr>
        <a:xfrm rot="5400000">
          <a:off x="5325914" y="3209695"/>
          <a:ext cx="472436" cy="402036"/>
        </a:xfrm>
        <a:prstGeom prst="flowChartExtra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8EFC4A3-7A68-944F-AA2B-E778EF569B28}">
      <dsp:nvSpPr>
        <dsp:cNvPr id="0" name=""/>
        <dsp:cNvSpPr/>
      </dsp:nvSpPr>
      <dsp:spPr>
        <a:xfrm>
          <a:off x="6084780" y="654834"/>
          <a:ext cx="1996783" cy="3216294"/>
        </a:xfrm>
        <a:prstGeom prst="rect">
          <a:avLst/>
        </a:prstGeom>
        <a:noFill/>
        <a:ln>
          <a:noFill/>
        </a:ln>
        <a:effectLst>
          <a:outerShdw blurRad="40000" dist="23000" dir="5400000" rotWithShape="0">
            <a:srgbClr val="000000">
              <a:alpha val="3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75438" rIns="0" bIns="0" numCol="1" spcCol="1270" anchor="t" anchorCtr="0">
          <a:noAutofit/>
        </a:bodyPr>
        <a:lstStyle/>
        <a:p>
          <a:pPr lvl="0" algn="l" defTabSz="977900">
            <a:lnSpc>
              <a:spcPct val="60000"/>
            </a:lnSpc>
            <a:spcBef>
              <a:spcPct val="0"/>
            </a:spcBef>
            <a:spcAft>
              <a:spcPct val="35000"/>
            </a:spcAft>
          </a:pPr>
          <a:r>
            <a:rPr lang="en-US" sz="2200" kern="1200" dirty="0" err="1" smtClean="0"/>
            <a:t>Demokrasi</a:t>
          </a:r>
          <a:r>
            <a:rPr lang="en-US" sz="2200" kern="1200" dirty="0" smtClean="0"/>
            <a:t> </a:t>
          </a:r>
          <a:r>
            <a:rPr lang="en-US" sz="2200" kern="1200" dirty="0" err="1" smtClean="0"/>
            <a:t>tumbuh</a:t>
          </a:r>
          <a:endParaRPr lang="en-US" sz="2200" kern="1200" dirty="0" smtClean="0"/>
        </a:p>
        <a:p>
          <a:pPr lvl="0" algn="l" defTabSz="977900">
            <a:lnSpc>
              <a:spcPct val="60000"/>
            </a:lnSpc>
            <a:spcBef>
              <a:spcPct val="0"/>
            </a:spcBef>
            <a:spcAft>
              <a:spcPct val="35000"/>
            </a:spcAft>
          </a:pPr>
          <a:endParaRPr lang="en-US" sz="2200" kern="1200" dirty="0" smtClean="0"/>
        </a:p>
        <a:p>
          <a:pPr lvl="0" algn="l" defTabSz="977900">
            <a:lnSpc>
              <a:spcPct val="60000"/>
            </a:lnSpc>
            <a:spcBef>
              <a:spcPct val="0"/>
            </a:spcBef>
            <a:spcAft>
              <a:spcPct val="35000"/>
            </a:spcAft>
          </a:pPr>
          <a:r>
            <a:rPr lang="en-US" sz="2200" kern="1200" dirty="0" err="1" smtClean="0"/>
            <a:t>Kebebasan</a:t>
          </a:r>
          <a:r>
            <a:rPr lang="en-US" sz="2200" kern="1200" dirty="0" smtClean="0"/>
            <a:t> </a:t>
          </a:r>
          <a:r>
            <a:rPr lang="en-US" sz="2200" kern="1200" dirty="0" err="1" smtClean="0"/>
            <a:t>pers</a:t>
          </a:r>
          <a:endParaRPr lang="en-US" sz="2200" kern="1200" dirty="0" smtClean="0"/>
        </a:p>
        <a:p>
          <a:pPr lvl="0" algn="l" defTabSz="977900">
            <a:lnSpc>
              <a:spcPct val="60000"/>
            </a:lnSpc>
            <a:spcBef>
              <a:spcPct val="0"/>
            </a:spcBef>
            <a:spcAft>
              <a:spcPct val="35000"/>
            </a:spcAft>
          </a:pPr>
          <a:endParaRPr lang="en-US" sz="2200" kern="1200" dirty="0" smtClean="0"/>
        </a:p>
        <a:p>
          <a:pPr lvl="0" algn="l" defTabSz="977900">
            <a:lnSpc>
              <a:spcPct val="60000"/>
            </a:lnSpc>
            <a:spcBef>
              <a:spcPct val="0"/>
            </a:spcBef>
            <a:spcAft>
              <a:spcPct val="35000"/>
            </a:spcAft>
          </a:pPr>
          <a:r>
            <a:rPr lang="en-US" sz="2200" b="1" kern="1200" dirty="0" err="1" smtClean="0"/>
            <a:t>Desentralisasi</a:t>
          </a:r>
          <a:r>
            <a:rPr lang="en-US" sz="2200" b="1" kern="1200" dirty="0" smtClean="0"/>
            <a:t> &amp; </a:t>
          </a:r>
          <a:r>
            <a:rPr lang="en-US" sz="2200" b="1" kern="1200" dirty="0" err="1" smtClean="0"/>
            <a:t>pertumbuhan</a:t>
          </a:r>
          <a:r>
            <a:rPr lang="en-US" sz="2200" b="1" kern="1200" dirty="0" smtClean="0"/>
            <a:t> </a:t>
          </a:r>
          <a:r>
            <a:rPr lang="en-US" sz="2200" b="1" kern="1200" dirty="0" err="1" smtClean="0"/>
            <a:t>kab</a:t>
          </a:r>
          <a:r>
            <a:rPr lang="en-US" sz="2200" b="1" kern="1200" dirty="0" smtClean="0"/>
            <a:t> &amp; </a:t>
          </a:r>
          <a:r>
            <a:rPr lang="en-US" sz="2200" b="1" kern="1200" dirty="0" err="1" smtClean="0"/>
            <a:t>provinsi</a:t>
          </a:r>
          <a:endParaRPr lang="en-US" sz="2200" b="1" kern="1200" dirty="0" smtClean="0"/>
        </a:p>
        <a:p>
          <a:pPr lvl="0" algn="l" defTabSz="977900">
            <a:lnSpc>
              <a:spcPct val="60000"/>
            </a:lnSpc>
            <a:spcBef>
              <a:spcPct val="0"/>
            </a:spcBef>
            <a:spcAft>
              <a:spcPct val="35000"/>
            </a:spcAft>
          </a:pPr>
          <a:endParaRPr lang="en-US" sz="2200" b="1" kern="1200" dirty="0" smtClean="0"/>
        </a:p>
        <a:p>
          <a:pPr lvl="0" algn="l" defTabSz="977900">
            <a:lnSpc>
              <a:spcPct val="60000"/>
            </a:lnSpc>
            <a:spcBef>
              <a:spcPct val="0"/>
            </a:spcBef>
            <a:spcAft>
              <a:spcPct val="35000"/>
            </a:spcAft>
          </a:pPr>
          <a:r>
            <a:rPr lang="en-US" sz="2200" b="1" kern="1200" dirty="0" smtClean="0"/>
            <a:t>Era </a:t>
          </a:r>
          <a:r>
            <a:rPr lang="en-US" sz="2200" b="1" kern="1200" dirty="0" err="1" smtClean="0"/>
            <a:t>transisi</a:t>
          </a:r>
          <a:r>
            <a:rPr lang="en-US" sz="2200" b="1" kern="1200" dirty="0" smtClean="0"/>
            <a:t> </a:t>
          </a:r>
          <a:r>
            <a:rPr lang="en-US" sz="2200" b="1" kern="1200" dirty="0" err="1" smtClean="0"/>
            <a:t>dan</a:t>
          </a:r>
          <a:r>
            <a:rPr lang="en-US" sz="2200" b="1" kern="1200" dirty="0" smtClean="0"/>
            <a:t> </a:t>
          </a:r>
          <a:r>
            <a:rPr lang="en-US" sz="2200" b="1" kern="1200" dirty="0" err="1" smtClean="0"/>
            <a:t>pertumbuhan</a:t>
          </a:r>
          <a:r>
            <a:rPr lang="en-US" sz="2200" b="1" kern="1200" dirty="0" smtClean="0"/>
            <a:t> </a:t>
          </a:r>
          <a:r>
            <a:rPr lang="en-US" sz="2200" b="1" kern="1200" dirty="0" err="1" smtClean="0"/>
            <a:t>politik</a:t>
          </a:r>
          <a:endParaRPr lang="en-US" sz="2200" b="1" kern="1200" dirty="0"/>
        </a:p>
      </dsp:txBody>
      <dsp:txXfrm>
        <a:off x="6084780" y="654834"/>
        <a:ext cx="1996783" cy="321629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76B999-4C57-0144-9DA5-CC40C9C6F78E}" type="datetimeFigureOut">
              <a:rPr lang="en-US" smtClean="0"/>
              <a:t>12/5/13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99F68B-8BCC-3449-993A-68999932BDFA}" type="slidenum">
              <a:rPr lang="en-US" smtClean="0"/>
              <a:t>‹#›</a:t>
            </a:fld>
            <a:endParaRPr lang="en-US"/>
          </a:p>
        </p:txBody>
      </p:sp>
    </p:spTree>
    <p:extLst>
      <p:ext uri="{BB962C8B-B14F-4D97-AF65-F5344CB8AC3E}">
        <p14:creationId xmlns:p14="http://schemas.microsoft.com/office/powerpoint/2010/main" val="41310620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Setelah</a:t>
            </a:r>
            <a:r>
              <a:rPr lang="en-US" dirty="0" smtClean="0"/>
              <a:t> </a:t>
            </a:r>
            <a:r>
              <a:rPr lang="en-US" dirty="0" err="1" smtClean="0"/>
              <a:t>Cina</a:t>
            </a:r>
            <a:r>
              <a:rPr lang="en-US" dirty="0" smtClean="0"/>
              <a:t>, </a:t>
            </a:r>
            <a:r>
              <a:rPr lang="en-US" dirty="0" err="1" smtClean="0"/>
              <a:t>Jepang</a:t>
            </a:r>
            <a:r>
              <a:rPr lang="en-US" dirty="0" smtClean="0"/>
              <a:t> </a:t>
            </a:r>
            <a:r>
              <a:rPr lang="en-US" dirty="0" err="1" smtClean="0"/>
              <a:t>dan</a:t>
            </a:r>
            <a:r>
              <a:rPr lang="en-US" dirty="0" smtClean="0"/>
              <a:t> Korea Selatan</a:t>
            </a:r>
            <a:endParaRPr lang="en-US" dirty="0"/>
          </a:p>
        </p:txBody>
      </p:sp>
      <p:sp>
        <p:nvSpPr>
          <p:cNvPr id="4" name="Slide Number Placeholder 3"/>
          <p:cNvSpPr>
            <a:spLocks noGrp="1"/>
          </p:cNvSpPr>
          <p:nvPr>
            <p:ph type="sldNum" sz="quarter" idx="10"/>
          </p:nvPr>
        </p:nvSpPr>
        <p:spPr/>
        <p:txBody>
          <a:bodyPr/>
          <a:lstStyle/>
          <a:p>
            <a:fld id="{A699F68B-8BCC-3449-993A-68999932BDFA}" type="slidenum">
              <a:rPr lang="en-US" smtClean="0"/>
              <a:t>3</a:t>
            </a:fld>
            <a:endParaRPr lang="en-US"/>
          </a:p>
        </p:txBody>
      </p:sp>
    </p:spTree>
    <p:extLst>
      <p:ext uri="{BB962C8B-B14F-4D97-AF65-F5344CB8AC3E}">
        <p14:creationId xmlns:p14="http://schemas.microsoft.com/office/powerpoint/2010/main" val="1242860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 </a:t>
            </a:r>
            <a:r>
              <a:rPr lang="en-US" sz="1200" kern="1200" dirty="0" err="1" smtClean="0">
                <a:solidFill>
                  <a:schemeClr val="tx1"/>
                </a:solidFill>
                <a:effectLst/>
                <a:latin typeface="+mn-lt"/>
                <a:ea typeface="+mn-ea"/>
                <a:cs typeface="+mn-cs"/>
              </a:rPr>
              <a:t>bps.go.id</a:t>
            </a:r>
            <a:r>
              <a:rPr lang="en-US" sz="1200" kern="1200" dirty="0" smtClean="0">
                <a:solidFill>
                  <a:schemeClr val="tx1"/>
                </a:solidFill>
                <a:effectLst/>
                <a:latin typeface="+mn-lt"/>
                <a:ea typeface="+mn-ea"/>
                <a:cs typeface="+mn-cs"/>
              </a:rPr>
              <a:t>, accessed in September 2013 </a:t>
            </a:r>
          </a:p>
          <a:p>
            <a:endParaRPr lang="en-US" dirty="0"/>
          </a:p>
        </p:txBody>
      </p:sp>
      <p:sp>
        <p:nvSpPr>
          <p:cNvPr id="4" name="Slide Number Placeholder 3"/>
          <p:cNvSpPr>
            <a:spLocks noGrp="1"/>
          </p:cNvSpPr>
          <p:nvPr>
            <p:ph type="sldNum" sz="quarter" idx="10"/>
          </p:nvPr>
        </p:nvSpPr>
        <p:spPr/>
        <p:txBody>
          <a:bodyPr/>
          <a:lstStyle/>
          <a:p>
            <a:fld id="{A699F68B-8BCC-3449-993A-68999932BDFA}" type="slidenum">
              <a:rPr lang="en-US" smtClean="0"/>
              <a:t>4</a:t>
            </a:fld>
            <a:endParaRPr lang="en-US"/>
          </a:p>
        </p:txBody>
      </p:sp>
    </p:spTree>
    <p:extLst>
      <p:ext uri="{BB962C8B-B14F-4D97-AF65-F5344CB8AC3E}">
        <p14:creationId xmlns:p14="http://schemas.microsoft.com/office/powerpoint/2010/main" val="4254934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public service management reform in Indonesia was then started national in 2003 through the issuance of Legislation No. 17 on State Budget. In 2004, Legislation no. 1 on State Treasury and No. 15 on State Financial Audit, Management and Accountability were issued. In 2005, further legislations passed; No. 23 on Public Service Agency (BLU) Financial Management, Government Decree No. 24 on SAP and Decree No. 58 on District Financial Management. All of these legal basis served as the basis for the issuance of the Department of Home Affairs Decree No. 61 of 2007 that regulates the PPK-BLUD (Public Service Agency Financial Management). The decree covers all public service institutions, including hospitals under the provincial and district government. </a:t>
            </a:r>
          </a:p>
          <a:p>
            <a:r>
              <a:rPr lang="en-US" sz="1200" kern="1200" dirty="0" smtClean="0">
                <a:solidFill>
                  <a:schemeClr val="tx1"/>
                </a:solidFill>
                <a:effectLst/>
                <a:latin typeface="+mn-lt"/>
                <a:ea typeface="+mn-ea"/>
                <a:cs typeface="+mn-cs"/>
              </a:rPr>
              <a:t>Based on the 2007 decree, public service institutions that provide public goods for the community, or manage certain catchment area, or manage specific funding, can be granted the status of PPK-BLUD. The status could be granted after the institutions completed a number of requirements; including substantive and administrative prerequisites. By this regulation, 2007 Ministry of Home Affairs decree No. 61 is only effective for qualified institutions. A more recent legislation, No. 44 of 2009, then regulate that all public hospitals –including those with self-finance status– should be managed under the BLU system. </a:t>
            </a:r>
          </a:p>
          <a:p>
            <a:endParaRPr lang="en-US" dirty="0"/>
          </a:p>
        </p:txBody>
      </p:sp>
      <p:sp>
        <p:nvSpPr>
          <p:cNvPr id="4" name="Slide Number Placeholder 3"/>
          <p:cNvSpPr>
            <a:spLocks noGrp="1"/>
          </p:cNvSpPr>
          <p:nvPr>
            <p:ph type="sldNum" sz="quarter" idx="10"/>
          </p:nvPr>
        </p:nvSpPr>
        <p:spPr/>
        <p:txBody>
          <a:bodyPr/>
          <a:lstStyle/>
          <a:p>
            <a:fld id="{A699F68B-8BCC-3449-993A-68999932BDFA}" type="slidenum">
              <a:rPr lang="en-US" smtClean="0"/>
              <a:t>6</a:t>
            </a:fld>
            <a:endParaRPr lang="en-US"/>
          </a:p>
        </p:txBody>
      </p:sp>
    </p:spTree>
    <p:extLst>
      <p:ext uri="{BB962C8B-B14F-4D97-AF65-F5344CB8AC3E}">
        <p14:creationId xmlns:p14="http://schemas.microsoft.com/office/powerpoint/2010/main" val="2160760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86DC40-08EE-3C41-8502-C0A003F253AA}" type="datetimeFigureOut">
              <a:rPr lang="en-US" smtClean="0"/>
              <a:t>12/5/13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3661302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86DC40-08EE-3C41-8502-C0A003F253AA}" type="datetimeFigureOut">
              <a:rPr lang="en-US" smtClean="0"/>
              <a:t>12/5/13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2210052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86DC40-08EE-3C41-8502-C0A003F253AA}" type="datetimeFigureOut">
              <a:rPr lang="en-US" smtClean="0"/>
              <a:t>12/5/13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4214094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86DC40-08EE-3C41-8502-C0A003F253AA}" type="datetimeFigureOut">
              <a:rPr lang="en-US" smtClean="0"/>
              <a:t>12/5/13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2460189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86DC40-08EE-3C41-8502-C0A003F253AA}" type="datetimeFigureOut">
              <a:rPr lang="en-US" smtClean="0"/>
              <a:t>12/5/13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639703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86DC40-08EE-3C41-8502-C0A003F253AA}" type="datetimeFigureOut">
              <a:rPr lang="en-US" smtClean="0"/>
              <a:t>12/5/13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4111137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6DC40-08EE-3C41-8502-C0A003F253AA}" type="datetimeFigureOut">
              <a:rPr lang="en-US" smtClean="0"/>
              <a:t>12/5/13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3813003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86DC40-08EE-3C41-8502-C0A003F253AA}" type="datetimeFigureOut">
              <a:rPr lang="en-US" smtClean="0"/>
              <a:t>12/5/13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1044413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86DC40-08EE-3C41-8502-C0A003F253AA}" type="datetimeFigureOut">
              <a:rPr lang="en-US" smtClean="0"/>
              <a:t>12/5/13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3521224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86DC40-08EE-3C41-8502-C0A003F253AA}" type="datetimeFigureOut">
              <a:rPr lang="en-US" smtClean="0"/>
              <a:t>12/5/13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902174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86DC40-08EE-3C41-8502-C0A003F253AA}" type="datetimeFigureOut">
              <a:rPr lang="en-US" smtClean="0"/>
              <a:t>12/5/13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D03B5-41B2-854C-B764-FC46CCF0A340}" type="slidenum">
              <a:rPr lang="en-US" smtClean="0"/>
              <a:t>‹#›</a:t>
            </a:fld>
            <a:endParaRPr lang="en-US"/>
          </a:p>
        </p:txBody>
      </p:sp>
    </p:spTree>
    <p:extLst>
      <p:ext uri="{BB962C8B-B14F-4D97-AF65-F5344CB8AC3E}">
        <p14:creationId xmlns:p14="http://schemas.microsoft.com/office/powerpoint/2010/main" val="5768849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86DC40-08EE-3C41-8502-C0A003F253AA}" type="datetimeFigureOut">
              <a:rPr lang="en-US" smtClean="0"/>
              <a:t>12/5/13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D03B5-41B2-854C-B764-FC46CCF0A340}" type="slidenum">
              <a:rPr lang="en-US" smtClean="0"/>
              <a:t>‹#›</a:t>
            </a:fld>
            <a:endParaRPr lang="en-US"/>
          </a:p>
        </p:txBody>
      </p:sp>
    </p:spTree>
    <p:extLst>
      <p:ext uri="{BB962C8B-B14F-4D97-AF65-F5344CB8AC3E}">
        <p14:creationId xmlns:p14="http://schemas.microsoft.com/office/powerpoint/2010/main" val="3931240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err="1"/>
              <a:t>Reformasi</a:t>
            </a:r>
            <a:r>
              <a:rPr lang="en-US" b="1" dirty="0"/>
              <a:t> Governance </a:t>
            </a:r>
            <a:r>
              <a:rPr lang="en-US" b="1" dirty="0" err="1"/>
              <a:t>Rumah</a:t>
            </a:r>
            <a:r>
              <a:rPr lang="en-US" b="1" dirty="0"/>
              <a:t> </a:t>
            </a:r>
            <a:r>
              <a:rPr lang="en-US" b="1" dirty="0" err="1"/>
              <a:t>Sakit</a:t>
            </a:r>
            <a:r>
              <a:rPr lang="en-US" b="1" dirty="0"/>
              <a:t> </a:t>
            </a:r>
            <a:r>
              <a:rPr lang="en-US" b="1" dirty="0" err="1"/>
              <a:t>Pemerintah</a:t>
            </a:r>
            <a:r>
              <a:rPr lang="en-US" b="1" dirty="0"/>
              <a:t> di Indonesia</a:t>
            </a:r>
            <a:r>
              <a:rPr lang="en-US" dirty="0" smtClean="0">
                <a:effectLst/>
              </a:rPr>
              <a:t> </a:t>
            </a:r>
            <a:endParaRPr lang="en-US" dirty="0"/>
          </a:p>
        </p:txBody>
      </p:sp>
      <p:sp>
        <p:nvSpPr>
          <p:cNvPr id="3" name="Subtitle 2"/>
          <p:cNvSpPr>
            <a:spLocks noGrp="1"/>
          </p:cNvSpPr>
          <p:nvPr>
            <p:ph type="subTitle" idx="1"/>
          </p:nvPr>
        </p:nvSpPr>
        <p:spPr/>
        <p:txBody>
          <a:bodyPr>
            <a:normAutofit fontScale="77500" lnSpcReduction="20000"/>
          </a:bodyPr>
          <a:lstStyle/>
          <a:p>
            <a:r>
              <a:rPr lang="en-US" dirty="0" err="1" smtClean="0"/>
              <a:t>Situasi</a:t>
            </a:r>
            <a:r>
              <a:rPr lang="en-US" dirty="0" smtClean="0"/>
              <a:t> </a:t>
            </a:r>
            <a:r>
              <a:rPr lang="en-US" dirty="0" err="1" smtClean="0"/>
              <a:t>Politik</a:t>
            </a:r>
            <a:r>
              <a:rPr lang="en-US" dirty="0" smtClean="0"/>
              <a:t>, </a:t>
            </a:r>
            <a:r>
              <a:rPr lang="en-US" dirty="0" err="1" smtClean="0"/>
              <a:t>Ekonomi</a:t>
            </a:r>
            <a:r>
              <a:rPr lang="en-US" dirty="0" smtClean="0"/>
              <a:t>, </a:t>
            </a:r>
            <a:r>
              <a:rPr lang="en-US" dirty="0" err="1" smtClean="0"/>
              <a:t>Sejarah</a:t>
            </a:r>
            <a:r>
              <a:rPr lang="en-US" dirty="0" smtClean="0"/>
              <a:t> &amp; </a:t>
            </a:r>
            <a:r>
              <a:rPr lang="en-US" dirty="0" err="1" smtClean="0"/>
              <a:t>Institusi</a:t>
            </a:r>
            <a:r>
              <a:rPr lang="en-US" dirty="0" smtClean="0"/>
              <a:t> </a:t>
            </a:r>
            <a:r>
              <a:rPr lang="en-US" dirty="0" err="1" smtClean="0"/>
              <a:t>Rumah</a:t>
            </a:r>
            <a:r>
              <a:rPr lang="en-US" dirty="0" smtClean="0"/>
              <a:t> </a:t>
            </a:r>
            <a:r>
              <a:rPr lang="en-US" dirty="0" err="1" smtClean="0"/>
              <a:t>Sakit</a:t>
            </a:r>
            <a:r>
              <a:rPr lang="en-US" dirty="0" smtClean="0"/>
              <a:t> Indonesia</a:t>
            </a:r>
          </a:p>
          <a:p>
            <a:endParaRPr lang="en-US" dirty="0"/>
          </a:p>
          <a:p>
            <a:r>
              <a:rPr lang="en-US" sz="2400" dirty="0" smtClean="0"/>
              <a:t>6 </a:t>
            </a:r>
            <a:r>
              <a:rPr lang="en-US" sz="2400" dirty="0" err="1" smtClean="0"/>
              <a:t>Desember</a:t>
            </a:r>
            <a:r>
              <a:rPr lang="en-US" sz="2400" dirty="0" smtClean="0"/>
              <a:t> 2013</a:t>
            </a:r>
          </a:p>
          <a:p>
            <a:r>
              <a:rPr lang="en-US" sz="2400" dirty="0" smtClean="0"/>
              <a:t>PKMK FK UGM</a:t>
            </a:r>
            <a:endParaRPr lang="en-US" sz="2400" dirty="0"/>
          </a:p>
        </p:txBody>
      </p:sp>
    </p:spTree>
    <p:extLst>
      <p:ext uri="{BB962C8B-B14F-4D97-AF65-F5344CB8AC3E}">
        <p14:creationId xmlns:p14="http://schemas.microsoft.com/office/powerpoint/2010/main" val="2689944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Tinjauan</a:t>
            </a:r>
            <a:r>
              <a:rPr lang="en-US" dirty="0" smtClean="0"/>
              <a:t> </a:t>
            </a:r>
            <a:r>
              <a:rPr lang="en-US" dirty="0" err="1" smtClean="0"/>
              <a:t>Perkembangan</a:t>
            </a:r>
            <a:r>
              <a:rPr lang="en-US" dirty="0" smtClean="0"/>
              <a:t> </a:t>
            </a:r>
            <a:r>
              <a:rPr lang="en-US" dirty="0" err="1" smtClean="0"/>
              <a:t>Politik</a:t>
            </a:r>
            <a:r>
              <a:rPr lang="en-US" dirty="0" smtClean="0"/>
              <a:t> Indonesia</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3239987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3291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Perkembangan</a:t>
            </a:r>
            <a:r>
              <a:rPr lang="en-US" dirty="0" smtClean="0"/>
              <a:t> </a:t>
            </a:r>
            <a:r>
              <a:rPr lang="en-US" dirty="0" err="1"/>
              <a:t>E</a:t>
            </a:r>
            <a:r>
              <a:rPr lang="en-US" dirty="0" err="1" smtClean="0"/>
              <a:t>konomi</a:t>
            </a:r>
            <a:r>
              <a:rPr lang="en-US" dirty="0" smtClean="0"/>
              <a:t> Indonesia</a:t>
            </a:r>
            <a:endParaRPr lang="en-US" dirty="0"/>
          </a:p>
        </p:txBody>
      </p:sp>
      <p:sp>
        <p:nvSpPr>
          <p:cNvPr id="3" name="Content Placeholder 2"/>
          <p:cNvSpPr>
            <a:spLocks noGrp="1"/>
          </p:cNvSpPr>
          <p:nvPr>
            <p:ph idx="1"/>
          </p:nvPr>
        </p:nvSpPr>
        <p:spPr/>
        <p:txBody>
          <a:bodyPr>
            <a:normAutofit lnSpcReduction="10000"/>
          </a:bodyPr>
          <a:lstStyle/>
          <a:p>
            <a:r>
              <a:rPr lang="en-US" dirty="0" smtClean="0"/>
              <a:t>Negara </a:t>
            </a:r>
            <a:r>
              <a:rPr lang="en-US" dirty="0" err="1" smtClean="0"/>
              <a:t>berkembang</a:t>
            </a:r>
            <a:r>
              <a:rPr lang="en-US" dirty="0" smtClean="0"/>
              <a:t> </a:t>
            </a:r>
            <a:r>
              <a:rPr lang="en-US" dirty="0" err="1" smtClean="0"/>
              <a:t>dengan</a:t>
            </a:r>
            <a:r>
              <a:rPr lang="en-US" dirty="0" smtClean="0"/>
              <a:t> status middle-income</a:t>
            </a:r>
          </a:p>
          <a:p>
            <a:r>
              <a:rPr lang="en-US" dirty="0" err="1" smtClean="0"/>
              <a:t>Pertumbuhan</a:t>
            </a:r>
            <a:r>
              <a:rPr lang="en-US" dirty="0" smtClean="0"/>
              <a:t> </a:t>
            </a:r>
            <a:r>
              <a:rPr lang="en-US" dirty="0" err="1" smtClean="0"/>
              <a:t>ekonomi</a:t>
            </a:r>
            <a:r>
              <a:rPr lang="en-US" dirty="0" smtClean="0"/>
              <a:t> yang </a:t>
            </a:r>
            <a:r>
              <a:rPr lang="en-US" dirty="0" err="1" smtClean="0"/>
              <a:t>kuat</a:t>
            </a:r>
            <a:endParaRPr lang="en-US" dirty="0" smtClean="0"/>
          </a:p>
          <a:p>
            <a:r>
              <a:rPr lang="en-US" dirty="0" err="1" smtClean="0"/>
              <a:t>Kekuatan</a:t>
            </a:r>
            <a:r>
              <a:rPr lang="en-US" dirty="0" smtClean="0"/>
              <a:t> </a:t>
            </a:r>
            <a:r>
              <a:rPr lang="en-US" dirty="0" err="1" smtClean="0"/>
              <a:t>ekonomi</a:t>
            </a:r>
            <a:r>
              <a:rPr lang="en-US" dirty="0" smtClean="0"/>
              <a:t> ke-4 di Asia </a:t>
            </a:r>
          </a:p>
          <a:p>
            <a:r>
              <a:rPr lang="en-US" dirty="0" err="1" smtClean="0"/>
              <a:t>Krisis</a:t>
            </a:r>
            <a:r>
              <a:rPr lang="en-US" dirty="0" smtClean="0"/>
              <a:t> </a:t>
            </a:r>
            <a:r>
              <a:rPr lang="en-US" dirty="0" err="1" smtClean="0"/>
              <a:t>ekonomi</a:t>
            </a:r>
            <a:endParaRPr lang="en-US" dirty="0" smtClean="0"/>
          </a:p>
          <a:p>
            <a:pPr lvl="1"/>
            <a:r>
              <a:rPr lang="en-US" dirty="0" smtClean="0"/>
              <a:t>1998</a:t>
            </a:r>
          </a:p>
          <a:p>
            <a:pPr lvl="1"/>
            <a:r>
              <a:rPr lang="en-US" dirty="0" smtClean="0"/>
              <a:t>2008</a:t>
            </a:r>
          </a:p>
          <a:p>
            <a:r>
              <a:rPr lang="en-US" dirty="0" err="1" smtClean="0"/>
              <a:t>Kesenjangan</a:t>
            </a:r>
            <a:r>
              <a:rPr lang="en-US" dirty="0" smtClean="0"/>
              <a:t> </a:t>
            </a:r>
            <a:r>
              <a:rPr lang="en-US" dirty="0" err="1" smtClean="0"/>
              <a:t>ekonomi</a:t>
            </a:r>
            <a:r>
              <a:rPr lang="en-US" dirty="0" smtClean="0"/>
              <a:t>, 13-24% </a:t>
            </a:r>
            <a:r>
              <a:rPr lang="en-US" dirty="0" err="1" smtClean="0"/>
              <a:t>adalah</a:t>
            </a:r>
            <a:r>
              <a:rPr lang="en-US" dirty="0" smtClean="0"/>
              <a:t> </a:t>
            </a:r>
            <a:r>
              <a:rPr lang="en-US" dirty="0" err="1" smtClean="0"/>
              <a:t>populasi</a:t>
            </a:r>
            <a:r>
              <a:rPr lang="en-US" dirty="0" smtClean="0"/>
              <a:t> </a:t>
            </a:r>
            <a:r>
              <a:rPr lang="en-US" dirty="0" err="1" smtClean="0"/>
              <a:t>miskin</a:t>
            </a:r>
            <a:endParaRPr lang="en-US" dirty="0"/>
          </a:p>
        </p:txBody>
      </p:sp>
    </p:spTree>
    <p:extLst>
      <p:ext uri="{BB962C8B-B14F-4D97-AF65-F5344CB8AC3E}">
        <p14:creationId xmlns:p14="http://schemas.microsoft.com/office/powerpoint/2010/main" val="1398223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Situasi</a:t>
            </a:r>
            <a:r>
              <a:rPr lang="en-US" dirty="0" smtClean="0"/>
              <a:t> </a:t>
            </a:r>
            <a:r>
              <a:rPr lang="en-US" dirty="0" err="1" smtClean="0"/>
              <a:t>Masyarakat</a:t>
            </a:r>
            <a:r>
              <a:rPr lang="en-US" dirty="0" smtClean="0"/>
              <a:t> </a:t>
            </a:r>
            <a:r>
              <a:rPr lang="en-US" dirty="0" err="1" smtClean="0"/>
              <a:t>Miskin</a:t>
            </a:r>
            <a:r>
              <a:rPr lang="en-US" dirty="0" smtClean="0"/>
              <a:t> di </a:t>
            </a:r>
            <a:r>
              <a:rPr lang="en-US" dirty="0" err="1" smtClean="0"/>
              <a:t>Lokasi</a:t>
            </a:r>
            <a:r>
              <a:rPr lang="en-US" dirty="0" smtClean="0"/>
              <a:t> </a:t>
            </a:r>
            <a:r>
              <a:rPr lang="en-US" dirty="0" err="1" smtClean="0"/>
              <a:t>Penelitian</a:t>
            </a:r>
            <a:endParaRPr lang="en-US" dirty="0"/>
          </a:p>
        </p:txBody>
      </p:sp>
      <p:graphicFrame>
        <p:nvGraphicFramePr>
          <p:cNvPr id="4" name="Chart 3"/>
          <p:cNvGraphicFramePr/>
          <p:nvPr>
            <p:extLst>
              <p:ext uri="{D42A27DB-BD31-4B8C-83A1-F6EECF244321}">
                <p14:modId xmlns:p14="http://schemas.microsoft.com/office/powerpoint/2010/main" val="4186126205"/>
              </p:ext>
            </p:extLst>
          </p:nvPr>
        </p:nvGraphicFramePr>
        <p:xfrm>
          <a:off x="910099" y="1651652"/>
          <a:ext cx="7274739" cy="47520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68164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Rumah</a:t>
            </a:r>
            <a:r>
              <a:rPr lang="en-US" dirty="0" smtClean="0"/>
              <a:t> </a:t>
            </a:r>
            <a:r>
              <a:rPr lang="en-US" dirty="0" err="1" smtClean="0"/>
              <a:t>Sakit</a:t>
            </a:r>
            <a:r>
              <a:rPr lang="en-US" dirty="0" smtClean="0"/>
              <a:t> di Indonesia</a:t>
            </a:r>
            <a:endParaRPr lang="en-US" dirty="0"/>
          </a:p>
        </p:txBody>
      </p:sp>
      <p:sp>
        <p:nvSpPr>
          <p:cNvPr id="3" name="Content Placeholder 2"/>
          <p:cNvSpPr>
            <a:spLocks noGrp="1"/>
          </p:cNvSpPr>
          <p:nvPr>
            <p:ph idx="1"/>
          </p:nvPr>
        </p:nvSpPr>
        <p:spPr/>
        <p:txBody>
          <a:bodyPr/>
          <a:lstStyle/>
          <a:p>
            <a:r>
              <a:rPr lang="en-US" dirty="0" err="1" smtClean="0"/>
              <a:t>Rumah</a:t>
            </a:r>
            <a:r>
              <a:rPr lang="en-US" dirty="0" smtClean="0"/>
              <a:t> </a:t>
            </a:r>
            <a:r>
              <a:rPr lang="en-US" dirty="0" err="1" smtClean="0"/>
              <a:t>Sakit</a:t>
            </a:r>
            <a:r>
              <a:rPr lang="en-US" dirty="0" smtClean="0"/>
              <a:t> </a:t>
            </a:r>
            <a:r>
              <a:rPr lang="en-US" dirty="0" err="1" smtClean="0"/>
              <a:t>Umum</a:t>
            </a:r>
            <a:r>
              <a:rPr lang="en-US" dirty="0" smtClean="0"/>
              <a:t> </a:t>
            </a:r>
            <a:r>
              <a:rPr lang="en-US" dirty="0" err="1" smtClean="0"/>
              <a:t>dengan</a:t>
            </a:r>
            <a:r>
              <a:rPr lang="en-US" dirty="0" smtClean="0"/>
              <a:t> </a:t>
            </a:r>
            <a:r>
              <a:rPr lang="en-US" dirty="0" err="1" smtClean="0"/>
              <a:t>birokrasi</a:t>
            </a:r>
            <a:r>
              <a:rPr lang="en-US" dirty="0" smtClean="0"/>
              <a:t> </a:t>
            </a:r>
            <a:r>
              <a:rPr lang="en-US" dirty="0" err="1" smtClean="0"/>
              <a:t>setara</a:t>
            </a:r>
            <a:r>
              <a:rPr lang="en-US" dirty="0" smtClean="0"/>
              <a:t> SKPD lain</a:t>
            </a:r>
          </a:p>
          <a:p>
            <a:r>
              <a:rPr lang="en-US" dirty="0" err="1" smtClean="0"/>
              <a:t>Tantangan</a:t>
            </a:r>
            <a:r>
              <a:rPr lang="en-US" dirty="0" smtClean="0"/>
              <a:t> </a:t>
            </a:r>
            <a:r>
              <a:rPr lang="en-US" dirty="0" err="1" smtClean="0"/>
              <a:t>dalam</a:t>
            </a:r>
            <a:r>
              <a:rPr lang="en-US" dirty="0" smtClean="0"/>
              <a:t> </a:t>
            </a:r>
            <a:r>
              <a:rPr lang="en-US" dirty="0" err="1" smtClean="0"/>
              <a:t>merespon</a:t>
            </a:r>
            <a:r>
              <a:rPr lang="en-US" dirty="0" smtClean="0"/>
              <a:t> </a:t>
            </a:r>
            <a:r>
              <a:rPr lang="en-US" dirty="0" err="1" smtClean="0"/>
              <a:t>kebutuhan</a:t>
            </a:r>
            <a:r>
              <a:rPr lang="en-US" dirty="0" smtClean="0"/>
              <a:t> </a:t>
            </a:r>
            <a:r>
              <a:rPr lang="en-US" dirty="0" err="1" smtClean="0"/>
              <a:t>pertumbuhan</a:t>
            </a:r>
            <a:r>
              <a:rPr lang="en-US" dirty="0" smtClean="0"/>
              <a:t> </a:t>
            </a:r>
            <a:r>
              <a:rPr lang="en-US" dirty="0" err="1" smtClean="0"/>
              <a:t>rumah</a:t>
            </a:r>
            <a:r>
              <a:rPr lang="en-US" dirty="0" smtClean="0"/>
              <a:t> </a:t>
            </a:r>
            <a:r>
              <a:rPr lang="en-US" dirty="0" err="1" smtClean="0"/>
              <a:t>sakit</a:t>
            </a:r>
            <a:endParaRPr lang="en-US" dirty="0" smtClean="0"/>
          </a:p>
          <a:p>
            <a:r>
              <a:rPr lang="en-US" dirty="0" err="1" smtClean="0"/>
              <a:t>Daya</a:t>
            </a:r>
            <a:r>
              <a:rPr lang="en-US" dirty="0" smtClean="0"/>
              <a:t> </a:t>
            </a:r>
            <a:r>
              <a:rPr lang="en-US" dirty="0" err="1" smtClean="0"/>
              <a:t>saing</a:t>
            </a:r>
            <a:r>
              <a:rPr lang="en-US" dirty="0" smtClean="0"/>
              <a:t> </a:t>
            </a:r>
            <a:r>
              <a:rPr lang="en-US" dirty="0" err="1" smtClean="0"/>
              <a:t>rumah</a:t>
            </a:r>
            <a:r>
              <a:rPr lang="en-US" dirty="0" smtClean="0"/>
              <a:t> </a:t>
            </a:r>
            <a:r>
              <a:rPr lang="en-US" dirty="0" err="1" smtClean="0"/>
              <a:t>sakit</a:t>
            </a:r>
            <a:endParaRPr lang="en-US" dirty="0" smtClean="0"/>
          </a:p>
          <a:p>
            <a:r>
              <a:rPr lang="en-US" dirty="0" err="1" smtClean="0"/>
              <a:t>Tantangan</a:t>
            </a:r>
            <a:r>
              <a:rPr lang="en-US" dirty="0" smtClean="0"/>
              <a:t> </a:t>
            </a:r>
            <a:r>
              <a:rPr lang="en-US" dirty="0" err="1" smtClean="0"/>
              <a:t>persaingan</a:t>
            </a:r>
            <a:r>
              <a:rPr lang="en-US" dirty="0" smtClean="0"/>
              <a:t> </a:t>
            </a:r>
            <a:r>
              <a:rPr lang="en-US" dirty="0" err="1" smtClean="0"/>
              <a:t>dengan</a:t>
            </a:r>
            <a:r>
              <a:rPr lang="en-US" dirty="0" smtClean="0"/>
              <a:t> RS </a:t>
            </a:r>
            <a:r>
              <a:rPr lang="en-US" dirty="0" err="1" smtClean="0"/>
              <a:t>swasta</a:t>
            </a:r>
            <a:r>
              <a:rPr lang="en-US" dirty="0" smtClean="0"/>
              <a:t> </a:t>
            </a:r>
            <a:r>
              <a:rPr lang="en-US" dirty="0" err="1" smtClean="0"/>
              <a:t>dan</a:t>
            </a:r>
            <a:r>
              <a:rPr lang="en-US" dirty="0" smtClean="0"/>
              <a:t> </a:t>
            </a:r>
            <a:r>
              <a:rPr lang="en-US" dirty="0" err="1" smtClean="0"/>
              <a:t>luar</a:t>
            </a:r>
            <a:r>
              <a:rPr lang="en-US" dirty="0" smtClean="0"/>
              <a:t> </a:t>
            </a:r>
            <a:r>
              <a:rPr lang="en-US" dirty="0" err="1" smtClean="0"/>
              <a:t>negeri</a:t>
            </a:r>
            <a:r>
              <a:rPr lang="en-US" dirty="0" smtClean="0"/>
              <a:t> (</a:t>
            </a:r>
            <a:r>
              <a:rPr lang="en-US" i="1" dirty="0" smtClean="0"/>
              <a:t>medical tourism</a:t>
            </a:r>
            <a:r>
              <a:rPr lang="en-US" dirty="0" smtClean="0"/>
              <a:t>)</a:t>
            </a:r>
            <a:endParaRPr lang="en-US" dirty="0"/>
          </a:p>
        </p:txBody>
      </p:sp>
    </p:spTree>
    <p:extLst>
      <p:ext uri="{BB962C8B-B14F-4D97-AF65-F5344CB8AC3E}">
        <p14:creationId xmlns:p14="http://schemas.microsoft.com/office/powerpoint/2010/main" val="3862908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Sejarah</a:t>
            </a:r>
            <a:r>
              <a:rPr lang="en-US" dirty="0" smtClean="0"/>
              <a:t> </a:t>
            </a:r>
            <a:r>
              <a:rPr lang="en-US" dirty="0" err="1" smtClean="0"/>
              <a:t>Reformasi</a:t>
            </a:r>
            <a:r>
              <a:rPr lang="en-US" dirty="0" smtClean="0"/>
              <a:t> </a:t>
            </a:r>
            <a:r>
              <a:rPr lang="en-US" dirty="0" err="1" smtClean="0"/>
              <a:t>Rumah</a:t>
            </a:r>
            <a:r>
              <a:rPr lang="en-US" dirty="0" smtClean="0"/>
              <a:t> </a:t>
            </a:r>
            <a:r>
              <a:rPr lang="en-US" dirty="0" err="1" smtClean="0"/>
              <a:t>Sakit</a:t>
            </a:r>
            <a:r>
              <a:rPr lang="en-US" dirty="0" smtClean="0"/>
              <a:t> Indonesia</a:t>
            </a:r>
            <a:endParaRPr lang="en-US" dirty="0"/>
          </a:p>
        </p:txBody>
      </p:sp>
      <p:sp>
        <p:nvSpPr>
          <p:cNvPr id="3" name="Content Placeholder 2"/>
          <p:cNvSpPr>
            <a:spLocks noGrp="1"/>
          </p:cNvSpPr>
          <p:nvPr>
            <p:ph idx="1"/>
          </p:nvPr>
        </p:nvSpPr>
        <p:spPr/>
        <p:txBody>
          <a:bodyPr/>
          <a:lstStyle/>
          <a:p>
            <a:r>
              <a:rPr lang="en-US" dirty="0" smtClean="0"/>
              <a:t>1991 </a:t>
            </a:r>
            <a:r>
              <a:rPr lang="en-US" dirty="0" smtClean="0">
                <a:sym typeface="Wingdings"/>
              </a:rPr>
              <a:t> </a:t>
            </a:r>
            <a:r>
              <a:rPr lang="en-US" dirty="0" err="1" smtClean="0">
                <a:sym typeface="Wingdings"/>
              </a:rPr>
              <a:t>swadana</a:t>
            </a:r>
            <a:endParaRPr lang="en-US" dirty="0" smtClean="0">
              <a:sym typeface="Wingdings"/>
            </a:endParaRPr>
          </a:p>
          <a:p>
            <a:pPr lvl="1"/>
            <a:r>
              <a:rPr lang="en-US" dirty="0" err="1" smtClean="0">
                <a:sym typeface="Wingdings"/>
              </a:rPr>
              <a:t>Pemberdayaan</a:t>
            </a:r>
            <a:r>
              <a:rPr lang="en-US" dirty="0" smtClean="0">
                <a:sym typeface="Wingdings"/>
              </a:rPr>
              <a:t> </a:t>
            </a:r>
            <a:r>
              <a:rPr lang="en-US" dirty="0" err="1" smtClean="0">
                <a:sym typeface="Wingdings"/>
              </a:rPr>
              <a:t>rekrutmen</a:t>
            </a:r>
            <a:r>
              <a:rPr lang="en-US" dirty="0" smtClean="0">
                <a:sym typeface="Wingdings"/>
              </a:rPr>
              <a:t> SDM</a:t>
            </a:r>
          </a:p>
          <a:p>
            <a:pPr lvl="1"/>
            <a:r>
              <a:rPr lang="en-US" dirty="0" smtClean="0">
                <a:sym typeface="Wingdings"/>
              </a:rPr>
              <a:t>Unit cost </a:t>
            </a:r>
            <a:r>
              <a:rPr lang="en-US" dirty="0" err="1" smtClean="0">
                <a:sym typeface="Wingdings"/>
              </a:rPr>
              <a:t>dan</a:t>
            </a:r>
            <a:r>
              <a:rPr lang="en-US" dirty="0" smtClean="0">
                <a:sym typeface="Wingdings"/>
              </a:rPr>
              <a:t> </a:t>
            </a:r>
            <a:r>
              <a:rPr lang="en-US" dirty="0" err="1" smtClean="0">
                <a:sym typeface="Wingdings"/>
              </a:rPr>
              <a:t>penggunaan</a:t>
            </a:r>
            <a:r>
              <a:rPr lang="en-US" dirty="0" smtClean="0">
                <a:sym typeface="Wingdings"/>
              </a:rPr>
              <a:t> </a:t>
            </a:r>
            <a:r>
              <a:rPr lang="en-US" dirty="0" err="1" smtClean="0">
                <a:sym typeface="Wingdings"/>
              </a:rPr>
              <a:t>sumber</a:t>
            </a:r>
            <a:r>
              <a:rPr lang="en-US" dirty="0" smtClean="0">
                <a:sym typeface="Wingdings"/>
              </a:rPr>
              <a:t> </a:t>
            </a:r>
            <a:r>
              <a:rPr lang="en-US" dirty="0" err="1" smtClean="0">
                <a:sym typeface="Wingdings"/>
              </a:rPr>
              <a:t>daya</a:t>
            </a:r>
            <a:r>
              <a:rPr lang="en-US" dirty="0" smtClean="0">
                <a:sym typeface="Wingdings"/>
              </a:rPr>
              <a:t> </a:t>
            </a:r>
            <a:r>
              <a:rPr lang="en-US" dirty="0" err="1" smtClean="0">
                <a:sym typeface="Wingdings"/>
              </a:rPr>
              <a:t>keuangan</a:t>
            </a:r>
            <a:endParaRPr lang="en-US" dirty="0" smtClean="0">
              <a:sym typeface="Wingdings"/>
            </a:endParaRPr>
          </a:p>
          <a:p>
            <a:r>
              <a:rPr lang="en-US" dirty="0" smtClean="0">
                <a:sym typeface="Wingdings"/>
              </a:rPr>
              <a:t>2003  UU No. 17, UU No.1/2004, No.15/2004, UU No. 23/2005, PP No.24 &amp; PP No.58</a:t>
            </a:r>
          </a:p>
          <a:p>
            <a:pPr lvl="1"/>
            <a:r>
              <a:rPr lang="en-US" dirty="0" err="1" smtClean="0">
                <a:sym typeface="Wingdings"/>
              </a:rPr>
              <a:t>Menjadi</a:t>
            </a:r>
            <a:r>
              <a:rPr lang="en-US" dirty="0" smtClean="0">
                <a:sym typeface="Wingdings"/>
              </a:rPr>
              <a:t> </a:t>
            </a:r>
            <a:r>
              <a:rPr lang="en-US" dirty="0" err="1" smtClean="0">
                <a:sym typeface="Wingdings"/>
              </a:rPr>
              <a:t>dasar</a:t>
            </a:r>
            <a:r>
              <a:rPr lang="en-US" dirty="0" smtClean="0">
                <a:sym typeface="Wingdings"/>
              </a:rPr>
              <a:t> PPK-BLUD</a:t>
            </a:r>
          </a:p>
          <a:p>
            <a:pPr marL="0" indent="0">
              <a:buNone/>
            </a:pPr>
            <a:endParaRPr lang="en-US" dirty="0"/>
          </a:p>
        </p:txBody>
      </p:sp>
    </p:spTree>
    <p:extLst>
      <p:ext uri="{BB962C8B-B14F-4D97-AF65-F5344CB8AC3E}">
        <p14:creationId xmlns:p14="http://schemas.microsoft.com/office/powerpoint/2010/main" val="2355576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987826" y="1270164"/>
            <a:ext cx="7161734" cy="4304442"/>
          </a:xfrm>
          <a:prstGeom prst="rect">
            <a:avLst/>
          </a:prstGeom>
        </p:spPr>
      </p:pic>
    </p:spTree>
    <p:extLst>
      <p:ext uri="{BB962C8B-B14F-4D97-AF65-F5344CB8AC3E}">
        <p14:creationId xmlns:p14="http://schemas.microsoft.com/office/powerpoint/2010/main" val="6871483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TotalTime>
  <Words>476</Words>
  <Application>Microsoft Macintosh PowerPoint</Application>
  <PresentationFormat>On-screen Show (4:3)</PresentationFormat>
  <Paragraphs>57</Paragraphs>
  <Slides>7</Slides>
  <Notes>3</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Reformasi Governance Rumah Sakit Pemerintah di Indonesia </vt:lpstr>
      <vt:lpstr>Tinjauan Perkembangan Politik Indonesia</vt:lpstr>
      <vt:lpstr>Perkembangan Ekonomi Indonesia</vt:lpstr>
      <vt:lpstr>Situasi Masyarakat Miskin di Lokasi Penelitian</vt:lpstr>
      <vt:lpstr>Rumah Sakit di Indonesia</vt:lpstr>
      <vt:lpstr>Sejarah Reformasi Rumah Sakit Indonesia</vt:lpstr>
      <vt:lpstr>PowerPoint Presentation</vt:lpstr>
    </vt:vector>
  </TitlesOfParts>
  <Company>Center for Health Policy &amp; Management, UGM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Reformasi Governance Rumah Sakit Pemerintah di Indonesia </dc:title>
  <dc:creator>Tiara Marthias</dc:creator>
  <cp:lastModifiedBy>Tiara Marthias</cp:lastModifiedBy>
  <cp:revision>3</cp:revision>
  <dcterms:created xsi:type="dcterms:W3CDTF">2013-12-05T16:40:42Z</dcterms:created>
  <dcterms:modified xsi:type="dcterms:W3CDTF">2013-12-05T17:06:16Z</dcterms:modified>
</cp:coreProperties>
</file>