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66" r:id="rId3"/>
    <p:sldId id="274" r:id="rId4"/>
    <p:sldId id="268" r:id="rId5"/>
    <p:sldId id="269" r:id="rId6"/>
    <p:sldId id="270" r:id="rId7"/>
    <p:sldId id="267" r:id="rId8"/>
    <p:sldId id="272" r:id="rId9"/>
    <p:sldId id="262" r:id="rId10"/>
    <p:sldId id="273" r:id="rId11"/>
    <p:sldId id="275" r:id="rId12"/>
    <p:sldId id="276" r:id="rId13"/>
    <p:sldId id="277" r:id="rId14"/>
    <p:sldId id="278" r:id="rId15"/>
    <p:sldId id="279" r:id="rId16"/>
    <p:sldId id="280" r:id="rId17"/>
    <p:sldId id="281" r:id="rId18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560" y="-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A2840A-8282-48F3-9D66-614F2F19C7B8}" type="datetimeFigureOut">
              <a:rPr lang="id-ID" smtClean="0"/>
              <a:t>21/09/2012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FDF461-3DD1-4AA0-86A8-D17D5F8AB694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8AE9C-7B6F-4B76-888F-78BB81B6C43E}" type="datetime1">
              <a:rPr lang="id-ID" smtClean="0"/>
              <a:t>21/09/2012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67278-8BE4-4D06-B32B-9BCDDBD9888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B0D0-A162-4536-A3B9-E5D8974ADEF4}" type="datetime1">
              <a:rPr lang="id-ID" smtClean="0"/>
              <a:t>21/09/2012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67278-8BE4-4D06-B32B-9BCDDBD9888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13CEC-9F0A-494B-851B-CFB244968C5A}" type="datetime1">
              <a:rPr lang="id-ID" smtClean="0"/>
              <a:t>21/09/2012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67278-8BE4-4D06-B32B-9BCDDBD9888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C12E1-B1B3-452C-854B-A149A54CF78C}" type="datetime1">
              <a:rPr lang="id-ID" smtClean="0"/>
              <a:t>21/09/2012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67278-8BE4-4D06-B32B-9BCDDBD98888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CC118-A76C-40AF-A440-7D19F37CF190}" type="datetime1">
              <a:rPr lang="id-ID" smtClean="0"/>
              <a:t>21/09/2012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67278-8BE4-4D06-B32B-9BCDDBD9888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7D5A-E44F-40C1-AF83-25B2FA6DDDEB}" type="datetime1">
              <a:rPr lang="id-ID" smtClean="0"/>
              <a:t>21/09/2012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67278-8BE4-4D06-B32B-9BCDDBD9888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E5248-84D8-4CBD-82B2-42BB9FF67077}" type="datetime1">
              <a:rPr lang="id-ID" smtClean="0"/>
              <a:t>21/09/2012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67278-8BE4-4D06-B32B-9BCDDBD9888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9A63B-1D36-47C3-A388-1B82954E193A}" type="datetime1">
              <a:rPr lang="id-ID" smtClean="0"/>
              <a:t>21/09/2012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6D67278-8BE4-4D06-B32B-9BCDDBD9888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97F56-5817-4557-8AB8-56A1157FB9F6}" type="datetime1">
              <a:rPr lang="id-ID" smtClean="0"/>
              <a:t>21/09/2012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67278-8BE4-4D06-B32B-9BCDDBD9888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38303-FDB1-45A8-BFCB-4E681FF6C810}" type="datetime1">
              <a:rPr lang="id-ID" smtClean="0"/>
              <a:t>21/09/2012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67278-8BE4-4D06-B32B-9BCDDBD9888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05014-1BB9-43FB-91AE-21CD27FFBF3F}" type="datetime1">
              <a:rPr lang="id-ID" smtClean="0"/>
              <a:t>21/09/2012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67278-8BE4-4D06-B32B-9BCDDBD9888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0660BFF5-49E9-447B-90F3-137652D461FD}" type="datetime1">
              <a:rPr lang="id-ID" smtClean="0"/>
              <a:t>21/09/2012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C6D67278-8BE4-4D06-B32B-9BCDDBD98888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670405" y="1568522"/>
            <a:ext cx="5648623" cy="1413256"/>
          </a:xfrm>
        </p:spPr>
        <p:txBody>
          <a:bodyPr/>
          <a:lstStyle/>
          <a:p>
            <a:r>
              <a:rPr lang="id-ID" dirty="0" smtClean="0"/>
              <a:t>Akuntansi dan bagan akun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136631" y="2149585"/>
            <a:ext cx="7575100" cy="749024"/>
          </a:xfrm>
        </p:spPr>
        <p:txBody>
          <a:bodyPr>
            <a:normAutofit fontScale="92500" lnSpcReduction="10000"/>
          </a:bodyPr>
          <a:lstStyle/>
          <a:p>
            <a:r>
              <a:rPr lang="id-ID" dirty="0" smtClean="0"/>
              <a:t>Performance management and leadership rumah sakit nusa tenggara timur</a:t>
            </a:r>
          </a:p>
          <a:p>
            <a:r>
              <a:rPr lang="id-ID" dirty="0" smtClean="0"/>
              <a:t>TIM Pmpk FK UGM</a:t>
            </a:r>
          </a:p>
          <a:p>
            <a:endParaRPr lang="id-ID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501008"/>
            <a:ext cx="3168352" cy="237626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67278-8BE4-4D06-B32B-9BCDDBD98888}" type="slidenum">
              <a:rPr lang="id-ID" smtClean="0"/>
              <a:pPr/>
              <a:t>1</a:t>
            </a:fld>
            <a:endParaRPr lang="id-ID"/>
          </a:p>
        </p:txBody>
      </p:sp>
    </p:spTree>
    <p:extLst>
      <p:ext uri="{BB962C8B-B14F-4D97-AF65-F5344CB8AC3E}">
        <p14:creationId xmlns="" xmlns:p14="http://schemas.microsoft.com/office/powerpoint/2010/main" val="350874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TUJUAN PEMBELAJARAN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908720"/>
            <a:ext cx="7520940" cy="4200580"/>
          </a:xfrm>
        </p:spPr>
        <p:txBody>
          <a:bodyPr>
            <a:no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id-ID" sz="2400" dirty="0" smtClean="0"/>
              <a:t>Peserta mampu menjelaskan </a:t>
            </a:r>
            <a:r>
              <a:rPr lang="id-ID" sz="2400" dirty="0"/>
              <a:t>tentang Pengertian </a:t>
            </a:r>
            <a:r>
              <a:rPr lang="id-ID" sz="2400" dirty="0" smtClean="0"/>
              <a:t>Akuntansi</a:t>
            </a:r>
          </a:p>
          <a:p>
            <a:pPr lvl="0">
              <a:buFont typeface="Arial" pitchFamily="34" charset="0"/>
              <a:buChar char="•"/>
            </a:pPr>
            <a:r>
              <a:rPr lang="id-ID" sz="2400" dirty="0" smtClean="0"/>
              <a:t>Peserta mampu menjelaskan </a:t>
            </a:r>
            <a:r>
              <a:rPr lang="id-ID" sz="2400" dirty="0"/>
              <a:t>tentang siklus transaksi di rumah Sakit</a:t>
            </a:r>
          </a:p>
          <a:p>
            <a:pPr lvl="0">
              <a:buFont typeface="Arial" pitchFamily="34" charset="0"/>
              <a:buChar char="•"/>
            </a:pPr>
            <a:r>
              <a:rPr lang="id-ID" sz="2400" dirty="0" smtClean="0"/>
              <a:t>Peserta mampu menjelaskan </a:t>
            </a:r>
            <a:r>
              <a:rPr lang="id-ID" sz="2400" dirty="0"/>
              <a:t>berbagai peraturan yang melandasi </a:t>
            </a:r>
            <a:r>
              <a:rPr lang="id-ID" sz="2400" dirty="0" smtClean="0"/>
              <a:t>Pelaporan Keuangan </a:t>
            </a:r>
            <a:r>
              <a:rPr lang="id-ID" sz="2400" dirty="0"/>
              <a:t>Rumah </a:t>
            </a:r>
            <a:r>
              <a:rPr lang="id-ID" sz="2400" dirty="0" smtClean="0"/>
              <a:t>Sakit</a:t>
            </a:r>
          </a:p>
          <a:p>
            <a:pPr lvl="0">
              <a:buFont typeface="Arial" pitchFamily="34" charset="0"/>
              <a:buChar char="•"/>
            </a:pPr>
            <a:r>
              <a:rPr lang="id-ID" sz="2400" dirty="0" smtClean="0"/>
              <a:t>Peserta mampu menjelaskan </a:t>
            </a:r>
            <a:r>
              <a:rPr lang="id-ID" sz="2400" dirty="0"/>
              <a:t>tentang Jenis-jenis Laporan Keuangan</a:t>
            </a:r>
          </a:p>
          <a:p>
            <a:pPr lvl="0">
              <a:buFont typeface="Arial" pitchFamily="34" charset="0"/>
              <a:buChar char="•"/>
            </a:pPr>
            <a:r>
              <a:rPr lang="id-ID" sz="2400" dirty="0" smtClean="0"/>
              <a:t>Peserta mampu menjelaskan </a:t>
            </a:r>
            <a:r>
              <a:rPr lang="id-ID" sz="2400" dirty="0"/>
              <a:t>tentang pengertian Bagan Akun (</a:t>
            </a:r>
            <a:r>
              <a:rPr lang="id-ID" sz="2400" i="1" dirty="0"/>
              <a:t>Chart of Account</a:t>
            </a:r>
            <a:r>
              <a:rPr lang="id-ID" sz="2400" dirty="0"/>
              <a:t>) dan tujuannya </a:t>
            </a:r>
          </a:p>
          <a:p>
            <a:pPr marL="0" indent="0"/>
            <a:endParaRPr lang="id-ID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67278-8BE4-4D06-B32B-9BCDDBD98888}" type="slidenum">
              <a:rPr lang="id-ID" smtClean="0"/>
              <a:pPr/>
              <a:t>2</a:t>
            </a:fld>
            <a:endParaRPr lang="id-ID"/>
          </a:p>
        </p:txBody>
      </p:sp>
    </p:spTree>
    <p:extLst>
      <p:ext uri="{BB962C8B-B14F-4D97-AF65-F5344CB8AC3E}">
        <p14:creationId xmlns="" xmlns:p14="http://schemas.microsoft.com/office/powerpoint/2010/main" val="66572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Prinsip Penyusunan SIA RS</a:t>
            </a:r>
            <a:endParaRPr lang="id-ID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552" y="1196752"/>
            <a:ext cx="8340649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67278-8BE4-4D06-B32B-9BCDDBD98888}" type="slidenum">
              <a:rPr lang="id-ID" smtClean="0"/>
              <a:pPr/>
              <a:t>3</a:t>
            </a:fld>
            <a:endParaRPr lang="id-ID"/>
          </a:p>
        </p:txBody>
      </p:sp>
    </p:spTree>
    <p:extLst>
      <p:ext uri="{BB962C8B-B14F-4D97-AF65-F5344CB8AC3E}">
        <p14:creationId xmlns="" xmlns:p14="http://schemas.microsoft.com/office/powerpoint/2010/main" val="304655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akuntansi</a:t>
            </a:r>
            <a:endParaRPr lang="id-ID" dirty="0"/>
          </a:p>
        </p:txBody>
      </p:sp>
      <p:sp>
        <p:nvSpPr>
          <p:cNvPr id="4" name="Rectangle 3"/>
          <p:cNvSpPr/>
          <p:nvPr/>
        </p:nvSpPr>
        <p:spPr>
          <a:xfrm>
            <a:off x="1187624" y="2060848"/>
            <a:ext cx="2160240" cy="1728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dirty="0" smtClean="0"/>
              <a:t>AKUNTANSI</a:t>
            </a:r>
            <a:endParaRPr lang="id-ID" sz="2800" dirty="0"/>
          </a:p>
        </p:txBody>
      </p:sp>
      <p:sp>
        <p:nvSpPr>
          <p:cNvPr id="5" name="Oval 4"/>
          <p:cNvSpPr/>
          <p:nvPr/>
        </p:nvSpPr>
        <p:spPr>
          <a:xfrm>
            <a:off x="4609618" y="1196752"/>
            <a:ext cx="3346758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PENGIDENTIFIKASIAN</a:t>
            </a:r>
            <a:endParaRPr lang="id-ID" dirty="0"/>
          </a:p>
        </p:txBody>
      </p:sp>
      <p:sp>
        <p:nvSpPr>
          <p:cNvPr id="9" name="Oval 8"/>
          <p:cNvSpPr/>
          <p:nvPr/>
        </p:nvSpPr>
        <p:spPr>
          <a:xfrm>
            <a:off x="4609618" y="2492896"/>
            <a:ext cx="3456384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PENCATATAN</a:t>
            </a:r>
            <a:endParaRPr lang="id-ID" dirty="0"/>
          </a:p>
        </p:txBody>
      </p:sp>
      <p:sp>
        <p:nvSpPr>
          <p:cNvPr id="10" name="Oval 9"/>
          <p:cNvSpPr/>
          <p:nvPr/>
        </p:nvSpPr>
        <p:spPr>
          <a:xfrm>
            <a:off x="4644008" y="3789040"/>
            <a:ext cx="334998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PELAPORAN</a:t>
            </a:r>
            <a:endParaRPr lang="id-ID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3923928" y="1700808"/>
            <a:ext cx="0" cy="24482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endCxn id="10" idx="2"/>
          </p:cNvCxnSpPr>
          <p:nvPr/>
        </p:nvCxnSpPr>
        <p:spPr>
          <a:xfrm>
            <a:off x="3923928" y="4149080"/>
            <a:ext cx="720080" cy="360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4" idx="3"/>
            <a:endCxn id="9" idx="2"/>
          </p:cNvCxnSpPr>
          <p:nvPr/>
        </p:nvCxnSpPr>
        <p:spPr>
          <a:xfrm>
            <a:off x="3347864" y="2924944"/>
            <a:ext cx="126175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endCxn id="5" idx="2"/>
          </p:cNvCxnSpPr>
          <p:nvPr/>
        </p:nvCxnSpPr>
        <p:spPr>
          <a:xfrm flipV="1">
            <a:off x="3923928" y="1664804"/>
            <a:ext cx="685690" cy="360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67278-8BE4-4D06-B32B-9BCDDBD98888}" type="slidenum">
              <a:rPr lang="id-ID" smtClean="0"/>
              <a:pPr/>
              <a:t>4</a:t>
            </a:fld>
            <a:endParaRPr lang="id-ID"/>
          </a:p>
        </p:txBody>
      </p:sp>
    </p:spTree>
    <p:extLst>
      <p:ext uri="{BB962C8B-B14F-4D97-AF65-F5344CB8AC3E}">
        <p14:creationId xmlns="" xmlns:p14="http://schemas.microsoft.com/office/powerpoint/2010/main" val="3154149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HAL-HAL YG MELANDASI PROSES AKUNTANSI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id-ID" sz="2400" dirty="0" smtClean="0"/>
              <a:t>Etika pelaporan keuangan</a:t>
            </a:r>
          </a:p>
          <a:p>
            <a:pPr>
              <a:buFont typeface="Arial" pitchFamily="34" charset="0"/>
              <a:buChar char="•"/>
            </a:pPr>
            <a:r>
              <a:rPr lang="id-ID" sz="2400" dirty="0" smtClean="0"/>
              <a:t>Standar Akuntansi</a:t>
            </a:r>
          </a:p>
          <a:p>
            <a:pPr>
              <a:buFont typeface="Arial" pitchFamily="34" charset="0"/>
              <a:buChar char="•"/>
            </a:pPr>
            <a:r>
              <a:rPr lang="id-ID" sz="2400" dirty="0" smtClean="0"/>
              <a:t>Asumsi</a:t>
            </a:r>
          </a:p>
          <a:p>
            <a:pPr marL="0" indent="0"/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67278-8BE4-4D06-B32B-9BCDDBD98888}" type="slidenum">
              <a:rPr lang="id-ID" smtClean="0"/>
              <a:pPr/>
              <a:t>5</a:t>
            </a:fld>
            <a:endParaRPr lang="id-ID"/>
          </a:p>
        </p:txBody>
      </p:sp>
    </p:spTree>
    <p:extLst>
      <p:ext uri="{BB962C8B-B14F-4D97-AF65-F5344CB8AC3E}">
        <p14:creationId xmlns="" xmlns:p14="http://schemas.microsoft.com/office/powerpoint/2010/main" val="283016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2400" dirty="0" smtClean="0"/>
              <a:t>Laporan keuangan yang harus disajikan oleh rumah sakit</a:t>
            </a:r>
            <a:endParaRPr lang="id-ID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id-ID" sz="2400" dirty="0" smtClean="0"/>
              <a:t>Laporan Posisi Keuangan (Neraca)</a:t>
            </a:r>
          </a:p>
          <a:p>
            <a:pPr>
              <a:buFont typeface="Arial" pitchFamily="34" charset="0"/>
              <a:buChar char="•"/>
            </a:pPr>
            <a:r>
              <a:rPr lang="id-ID" sz="2400" dirty="0" smtClean="0"/>
              <a:t>Laporan operasi/Laporan Aktivitas</a:t>
            </a:r>
          </a:p>
          <a:p>
            <a:pPr>
              <a:buFont typeface="Arial" pitchFamily="34" charset="0"/>
              <a:buChar char="•"/>
            </a:pPr>
            <a:r>
              <a:rPr lang="id-ID" sz="2400" dirty="0" smtClean="0"/>
              <a:t>Laporan Arus Kas</a:t>
            </a:r>
          </a:p>
          <a:p>
            <a:pPr>
              <a:buFont typeface="Arial" pitchFamily="34" charset="0"/>
              <a:buChar char="•"/>
            </a:pPr>
            <a:r>
              <a:rPr lang="id-ID" sz="2400" dirty="0" smtClean="0"/>
              <a:t>Catatan Atas Laporan Keuangan</a:t>
            </a:r>
          </a:p>
          <a:p>
            <a:pPr marL="0" indent="0"/>
            <a:endParaRPr lang="id-ID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67278-8BE4-4D06-B32B-9BCDDBD98888}" type="slidenum">
              <a:rPr lang="id-ID" smtClean="0"/>
              <a:pPr/>
              <a:t>6</a:t>
            </a:fld>
            <a:endParaRPr lang="id-ID"/>
          </a:p>
        </p:txBody>
      </p:sp>
    </p:spTree>
    <p:extLst>
      <p:ext uri="{BB962C8B-B14F-4D97-AF65-F5344CB8AC3E}">
        <p14:creationId xmlns="" xmlns:p14="http://schemas.microsoft.com/office/powerpoint/2010/main" val="164529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398944"/>
          </a:xfrm>
        </p:spPr>
        <p:txBody>
          <a:bodyPr/>
          <a:lstStyle/>
          <a:p>
            <a:r>
              <a:rPr lang="id-ID" sz="2000" dirty="0" smtClean="0"/>
              <a:t>Landasan pelaporan keuangan rumah sakit</a:t>
            </a:r>
            <a:endParaRPr lang="id-ID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836712"/>
            <a:ext cx="8064896" cy="5184576"/>
          </a:xfrm>
        </p:spPr>
        <p:txBody>
          <a:bodyPr>
            <a:noAutofit/>
          </a:bodyPr>
          <a:lstStyle/>
          <a:p>
            <a:r>
              <a:rPr lang="id-ID" sz="1400" dirty="0" smtClean="0"/>
              <a:t>Undang-undang</a:t>
            </a:r>
            <a:r>
              <a:rPr lang="en-US" sz="1400" dirty="0" smtClean="0"/>
              <a:t> </a:t>
            </a:r>
            <a:r>
              <a:rPr lang="en-US" sz="1400" dirty="0" err="1"/>
              <a:t>nomor</a:t>
            </a:r>
            <a:r>
              <a:rPr lang="en-US" sz="1400" dirty="0"/>
              <a:t> </a:t>
            </a:r>
            <a:r>
              <a:rPr lang="id-ID" sz="1400" dirty="0"/>
              <a:t>36</a:t>
            </a:r>
            <a:r>
              <a:rPr lang="en-US" sz="1400" dirty="0"/>
              <a:t> </a:t>
            </a:r>
            <a:r>
              <a:rPr lang="en-US" sz="1400" dirty="0" err="1"/>
              <a:t>Tahun</a:t>
            </a:r>
            <a:r>
              <a:rPr lang="en-US" sz="1400" dirty="0"/>
              <a:t> </a:t>
            </a:r>
            <a:r>
              <a:rPr lang="id-ID" sz="1400" dirty="0"/>
              <a:t>2009</a:t>
            </a:r>
            <a:r>
              <a:rPr lang="en-US" sz="1400" dirty="0"/>
              <a:t> </a:t>
            </a:r>
            <a:r>
              <a:rPr lang="en-US" sz="1400" dirty="0" err="1"/>
              <a:t>tentang</a:t>
            </a:r>
            <a:r>
              <a:rPr lang="en-US" sz="1400" dirty="0"/>
              <a:t> </a:t>
            </a:r>
            <a:r>
              <a:rPr lang="en-US" sz="1400" dirty="0" err="1"/>
              <a:t>Kesehatan</a:t>
            </a:r>
            <a:r>
              <a:rPr lang="en-US" sz="1400" dirty="0"/>
              <a:t>;</a:t>
            </a:r>
            <a:endParaRPr lang="id-ID" sz="1400" dirty="0"/>
          </a:p>
          <a:p>
            <a:r>
              <a:rPr lang="en-US" sz="1400" dirty="0" err="1"/>
              <a:t>Undang-undang</a:t>
            </a:r>
            <a:r>
              <a:rPr lang="en-US" sz="1400" dirty="0"/>
              <a:t> </a:t>
            </a:r>
            <a:r>
              <a:rPr lang="en-US" sz="1400" dirty="0" err="1"/>
              <a:t>nomor</a:t>
            </a:r>
            <a:r>
              <a:rPr lang="en-US" sz="1400" dirty="0"/>
              <a:t> 1 </a:t>
            </a:r>
            <a:r>
              <a:rPr lang="en-US" sz="1400" dirty="0" err="1"/>
              <a:t>tahun</a:t>
            </a:r>
            <a:r>
              <a:rPr lang="en-US" sz="1400" dirty="0"/>
              <a:t> 2004 </a:t>
            </a:r>
            <a:r>
              <a:rPr lang="en-US" sz="1400" dirty="0" err="1"/>
              <a:t>tentang</a:t>
            </a:r>
            <a:r>
              <a:rPr lang="en-US" sz="1400" dirty="0"/>
              <a:t> </a:t>
            </a:r>
            <a:r>
              <a:rPr lang="en-US" sz="1400" dirty="0" err="1"/>
              <a:t>Perbendaharaan</a:t>
            </a:r>
            <a:r>
              <a:rPr lang="en-US" sz="1400" dirty="0"/>
              <a:t> Negara;</a:t>
            </a:r>
            <a:endParaRPr lang="id-ID" sz="1400" dirty="0"/>
          </a:p>
          <a:p>
            <a:r>
              <a:rPr lang="id-ID" sz="1400" dirty="0"/>
              <a:t>Peraturan Pemerintah nomor 23 tahun 2005 tentang Badan Layanan Umum;</a:t>
            </a:r>
          </a:p>
          <a:p>
            <a:r>
              <a:rPr lang="id-ID" sz="1400" dirty="0"/>
              <a:t>Peraturan Pemerintah nomor 24 tahun 2005 tentang Standar Akuntansi Pemerintahan;</a:t>
            </a:r>
          </a:p>
          <a:p>
            <a:r>
              <a:rPr lang="id-ID" sz="1400" dirty="0"/>
              <a:t>Peraturan Pemerintah nomor 71 tahun 2010 tentang Standar Akuntansi Pemerintahan</a:t>
            </a:r>
          </a:p>
          <a:p>
            <a:r>
              <a:rPr lang="id-ID" sz="1400" dirty="0"/>
              <a:t>Peraturan Pemerintah Nomor 58 tahun 2005 tentang Pengelolaan Keuangan Daerah;</a:t>
            </a:r>
          </a:p>
          <a:p>
            <a:r>
              <a:rPr lang="id-ID" sz="1400" dirty="0"/>
              <a:t>Peraturan Pemerintah nomor 8 tahun 2006 tentang Pelaporan Keuangan dan Kinerja Instansi Pemerintah;</a:t>
            </a:r>
          </a:p>
          <a:p>
            <a:r>
              <a:rPr lang="id-ID" sz="1400" dirty="0"/>
              <a:t>Peraturan Menteri Keuangan nomor 76/PMK/05/2008 tentang Pedoman Akuntansi dan   </a:t>
            </a:r>
          </a:p>
          <a:p>
            <a:r>
              <a:rPr lang="id-ID" sz="1400" dirty="0"/>
              <a:t>      Pelaporan Keuangan Badan layanan Umum</a:t>
            </a:r>
          </a:p>
          <a:p>
            <a:r>
              <a:rPr lang="id-ID" sz="1400" dirty="0"/>
              <a:t>Keputusan Menteri Kesehatan nomor 1981/MENKES/SK/XII/2010 tentang Pedoman Akuntansi BLU- Rumah Sakit;</a:t>
            </a:r>
          </a:p>
          <a:p>
            <a:r>
              <a:rPr lang="id-ID" sz="1400" dirty="0"/>
              <a:t>Peraturan Menteri Dalam Negeri No. 61 tahun 2007 tentang Pedoman Teknis </a:t>
            </a:r>
            <a:r>
              <a:rPr lang="fi-FI" sz="1400" dirty="0"/>
              <a:t>Pengelolaan Keuangan</a:t>
            </a:r>
            <a:r>
              <a:rPr lang="id-ID" sz="1400" dirty="0"/>
              <a:t> Badan Layanan Umum Daerah;</a:t>
            </a:r>
          </a:p>
          <a:p>
            <a:r>
              <a:rPr lang="id-ID" sz="1400" dirty="0"/>
              <a:t>SAK ETAP</a:t>
            </a:r>
          </a:p>
          <a:p>
            <a:r>
              <a:rPr lang="id-ID" sz="1400" dirty="0"/>
              <a:t>Peraturan perundang-undangan yang relevan dengan laporan keuangan;</a:t>
            </a:r>
          </a:p>
          <a:p>
            <a:endParaRPr lang="id-ID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67278-8BE4-4D06-B32B-9BCDDBD98888}" type="slidenum">
              <a:rPr lang="id-ID" smtClean="0"/>
              <a:pPr/>
              <a:t>7</a:t>
            </a:fld>
            <a:endParaRPr lang="id-ID"/>
          </a:p>
        </p:txBody>
      </p:sp>
    </p:spTree>
    <p:extLst>
      <p:ext uri="{BB962C8B-B14F-4D97-AF65-F5344CB8AC3E}">
        <p14:creationId xmlns="" xmlns:p14="http://schemas.microsoft.com/office/powerpoint/2010/main" val="20160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Siklus Transaksi Rumah Sakit</a:t>
            </a:r>
            <a:endParaRPr lang="id-ID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1268760"/>
            <a:ext cx="8532440" cy="3715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67278-8BE4-4D06-B32B-9BCDDBD98888}" type="slidenum">
              <a:rPr lang="id-ID" smtClean="0"/>
              <a:pPr/>
              <a:t>8</a:t>
            </a:fld>
            <a:endParaRPr lang="id-ID"/>
          </a:p>
        </p:txBody>
      </p:sp>
    </p:spTree>
    <p:extLst>
      <p:ext uri="{BB962C8B-B14F-4D97-AF65-F5344CB8AC3E}">
        <p14:creationId xmlns="" xmlns:p14="http://schemas.microsoft.com/office/powerpoint/2010/main" val="174741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922114"/>
          </a:xfrm>
        </p:spPr>
        <p:txBody>
          <a:bodyPr/>
          <a:lstStyle/>
          <a:p>
            <a:r>
              <a:rPr lang="id-ID" dirty="0" smtClean="0"/>
              <a:t>Siklus transaksi di Rumah Sakit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 marL="342900" lvl="3" indent="-342900">
              <a:buFont typeface="Arial" pitchFamily="34" charset="0"/>
              <a:buChar char="•"/>
            </a:pPr>
            <a:r>
              <a:rPr lang="fi-FI" b="1" dirty="0"/>
              <a:t>Siklus pendapatan terkait dengan pemberian jasa pelayanan rumah sakit kepada pasien atau pihak lain dan penerimaan pembayaran pasien atau tagihan dari pihak lain</a:t>
            </a:r>
            <a:r>
              <a:rPr lang="fi-FI" b="1" dirty="0" smtClean="0"/>
              <a:t>.</a:t>
            </a:r>
            <a:endParaRPr lang="id-ID" b="1" dirty="0"/>
          </a:p>
          <a:p>
            <a:pPr marL="342900" lvl="3" indent="-342900">
              <a:buFont typeface="Arial" pitchFamily="34" charset="0"/>
              <a:buChar char="•"/>
            </a:pPr>
            <a:r>
              <a:rPr lang="fi-FI" b="1" dirty="0"/>
              <a:t>Siklus pengeluaran terkait dengan pengadaan barang dan/atau jasa dari pihak lain dan pelunasan utang dan kewajibannya</a:t>
            </a:r>
            <a:r>
              <a:rPr lang="fi-FI" b="1" dirty="0" smtClean="0"/>
              <a:t>.</a:t>
            </a:r>
            <a:endParaRPr lang="id-ID" b="1" dirty="0"/>
          </a:p>
          <a:p>
            <a:pPr marL="342900" lvl="3" indent="-342900">
              <a:buFont typeface="Arial" pitchFamily="34" charset="0"/>
              <a:buChar char="•"/>
            </a:pPr>
            <a:r>
              <a:rPr lang="id-ID" b="1" dirty="0"/>
              <a:t>Siklus produksi/pelayanan terkait dengan transformasi sumber daya rumah sakit menjadi jasa pelayanan rumah sakit</a:t>
            </a:r>
            <a:r>
              <a:rPr lang="id-ID" b="1" dirty="0" smtClean="0"/>
              <a:t>.</a:t>
            </a:r>
            <a:endParaRPr lang="id-ID" b="1" dirty="0"/>
          </a:p>
          <a:p>
            <a:pPr marL="342900" lvl="3" indent="-342900">
              <a:buFont typeface="Arial" pitchFamily="34" charset="0"/>
              <a:buChar char="•"/>
            </a:pPr>
            <a:r>
              <a:rPr lang="id-ID" b="1" dirty="0"/>
              <a:t>Siklus keuangan terkait dengan perolehan dan pengelolaan </a:t>
            </a:r>
            <a:r>
              <a:rPr lang="id-ID" b="1" i="1" dirty="0"/>
              <a:t>capital fund</a:t>
            </a:r>
            <a:r>
              <a:rPr lang="id-ID" b="1" dirty="0"/>
              <a:t> (dana modal), seperti modal kerja (sumber dana kas atau dana likuid lainnya) dan sumber dana jangka </a:t>
            </a:r>
            <a:r>
              <a:rPr lang="id-ID" b="1" dirty="0" smtClean="0"/>
              <a:t>panjang</a:t>
            </a:r>
          </a:p>
          <a:p>
            <a:pPr marL="342900" lvl="3" indent="-342900">
              <a:buFont typeface="Arial" pitchFamily="34" charset="0"/>
              <a:buChar char="•"/>
            </a:pPr>
            <a:r>
              <a:rPr lang="id-ID" b="1" dirty="0"/>
              <a:t>Siklus pelaporan keuangan tidak terkait dengan siklus operasi (</a:t>
            </a:r>
            <a:r>
              <a:rPr lang="id-ID" b="1" i="1" dirty="0"/>
              <a:t>operating cycle</a:t>
            </a:r>
            <a:r>
              <a:rPr lang="id-ID" b="1" dirty="0"/>
              <a:t>) sebagaimana empat siklus pertama di atas. Siklus ini memperoleh data operasi dan akuntansi dari siklus yang lain dan memprosesnya menjadi laporan keuangan sesuai dengan prinsip akuntansi berterima umum.</a:t>
            </a:r>
          </a:p>
          <a:p>
            <a:pPr marL="342900" lvl="3" indent="-342900">
              <a:buFont typeface="Arial" pitchFamily="34" charset="0"/>
              <a:buChar char="•"/>
            </a:pPr>
            <a:endParaRPr lang="id-ID" b="1" dirty="0"/>
          </a:p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67278-8BE4-4D06-B32B-9BCDDBD98888}" type="slidenum">
              <a:rPr lang="id-ID" smtClean="0"/>
              <a:pPr/>
              <a:t>9</a:t>
            </a:fld>
            <a:endParaRPr lang="id-ID"/>
          </a:p>
        </p:txBody>
      </p:sp>
    </p:spTree>
    <p:extLst>
      <p:ext uri="{BB962C8B-B14F-4D97-AF65-F5344CB8AC3E}">
        <p14:creationId xmlns="" xmlns:p14="http://schemas.microsoft.com/office/powerpoint/2010/main" val="288758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Chart of Account</a:t>
            </a:r>
            <a:endParaRPr lang="id-ID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384054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id-ID" sz="2000" dirty="0" smtClean="0"/>
              <a:t>Proses  akuntansi dimulai dengan penyusunan Bagan Akun (Chart of Account/COA)</a:t>
            </a:r>
          </a:p>
          <a:p>
            <a:pPr>
              <a:buFont typeface="Arial" pitchFamily="34" charset="0"/>
              <a:buChar char="•"/>
            </a:pPr>
            <a:r>
              <a:rPr lang="id-ID" sz="2000" dirty="0"/>
              <a:t>Chart of Account adalah daftar kode yang digunakan untuk mengklasifikasikan transaksi yang terjadi dalam </a:t>
            </a:r>
            <a:r>
              <a:rPr lang="id-ID" sz="2000" dirty="0" smtClean="0"/>
              <a:t>organisasi</a:t>
            </a:r>
          </a:p>
          <a:p>
            <a:pPr>
              <a:buFont typeface="Arial" pitchFamily="34" charset="0"/>
              <a:buChar char="•"/>
            </a:pPr>
            <a:r>
              <a:rPr lang="id-ID" sz="2000" dirty="0"/>
              <a:t>Tujuan pengkodean akun adalah untuk memudahkan pencatatan, pemrosesan informasi dan pelaporan keuangan</a:t>
            </a:r>
            <a:r>
              <a:rPr lang="id-ID" sz="200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id-ID" sz="2000" dirty="0"/>
              <a:t>Kode akun harus disusun secara sistematis, sesuai dengan kaidah-kaidah ilmu akuntansi, serta mengacu pada stuktur untuk membangun suatu sistem </a:t>
            </a:r>
            <a:r>
              <a:rPr lang="id-ID" sz="2000" dirty="0" smtClean="0"/>
              <a:t>akuntansi</a:t>
            </a:r>
          </a:p>
          <a:p>
            <a:pPr>
              <a:buFont typeface="Arial" pitchFamily="34" charset="0"/>
              <a:buChar char="•"/>
            </a:pPr>
            <a:r>
              <a:rPr lang="id-ID" sz="2000" dirty="0"/>
              <a:t>Setiap kode dalam suatu akun mempunyai makna dan tujuan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67278-8BE4-4D06-B32B-9BCDDBD98888}" type="slidenum">
              <a:rPr lang="id-ID" smtClean="0"/>
              <a:pPr/>
              <a:t>10</a:t>
            </a:fld>
            <a:endParaRPr lang="id-ID"/>
          </a:p>
        </p:txBody>
      </p:sp>
    </p:spTree>
    <p:extLst>
      <p:ext uri="{BB962C8B-B14F-4D97-AF65-F5344CB8AC3E}">
        <p14:creationId xmlns="" xmlns:p14="http://schemas.microsoft.com/office/powerpoint/2010/main" val="301241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CHART OF ACCOUNT (BAGAN AKUN)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d-ID" sz="2400" dirty="0"/>
              <a:t>Dalam Laporan keuangan untuk pihak eksternal, kode akun menggambarkan posisi akun dalam laporan keuangan. Sedangkan penyusunan kode akun untuk pelaporan keuangan kepada pihak internal, kode akun menggambarkan pertanggungjawaban dan pengendalian</a:t>
            </a:r>
            <a:r>
              <a:rPr lang="id-ID" sz="2400" dirty="0" smtClean="0"/>
              <a:t>.</a:t>
            </a:r>
          </a:p>
          <a:p>
            <a:r>
              <a:rPr lang="id-ID" sz="2400" dirty="0"/>
              <a:t>Penyusunan kode akun disesuaikan dengan kondisi dan kebutuhan organisasi. Digit berikutnya dalam kode akun merupakan kode sub klasifikasi dari akun tersebut</a:t>
            </a:r>
          </a:p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67278-8BE4-4D06-B32B-9BCDDBD98888}" type="slidenum">
              <a:rPr lang="id-ID" smtClean="0"/>
              <a:pPr/>
              <a:t>11</a:t>
            </a:fld>
            <a:endParaRPr lang="id-ID"/>
          </a:p>
        </p:txBody>
      </p:sp>
    </p:spTree>
    <p:extLst>
      <p:ext uri="{BB962C8B-B14F-4D97-AF65-F5344CB8AC3E}">
        <p14:creationId xmlns="" xmlns:p14="http://schemas.microsoft.com/office/powerpoint/2010/main" val="276102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520940" cy="548640"/>
          </a:xfrm>
        </p:spPr>
        <p:txBody>
          <a:bodyPr/>
          <a:lstStyle/>
          <a:p>
            <a:r>
              <a:rPr lang="id-ID" sz="2400" dirty="0"/>
              <a:t>Klasifikasi akun dalam laporan keuangan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id-ID" sz="2800" dirty="0" smtClean="0"/>
              <a:t>ASET</a:t>
            </a:r>
          </a:p>
          <a:p>
            <a:pPr marL="514350" indent="-514350">
              <a:buAutoNum type="arabicPeriod"/>
            </a:pPr>
            <a:r>
              <a:rPr lang="id-ID" sz="2800" dirty="0" smtClean="0"/>
              <a:t>KEWAJIBAN</a:t>
            </a:r>
          </a:p>
          <a:p>
            <a:pPr marL="514350" indent="-514350">
              <a:buAutoNum type="arabicPeriod"/>
            </a:pPr>
            <a:r>
              <a:rPr lang="id-ID" sz="2800" dirty="0" smtClean="0"/>
              <a:t>EKUITAS</a:t>
            </a:r>
          </a:p>
          <a:p>
            <a:pPr marL="514350" indent="-514350">
              <a:buAutoNum type="arabicPeriod"/>
            </a:pPr>
            <a:r>
              <a:rPr lang="id-ID" sz="2800" dirty="0" smtClean="0"/>
              <a:t>PENDAPATAN</a:t>
            </a:r>
          </a:p>
          <a:p>
            <a:pPr marL="514350" indent="-514350">
              <a:buAutoNum type="arabicPeriod"/>
            </a:pPr>
            <a:r>
              <a:rPr lang="id-ID" sz="2800" dirty="0" smtClean="0"/>
              <a:t>BIAYA</a:t>
            </a:r>
            <a:endParaRPr lang="id-ID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67278-8BE4-4D06-B32B-9BCDDBD98888}" type="slidenum">
              <a:rPr lang="id-ID" smtClean="0"/>
              <a:pPr/>
              <a:t>12</a:t>
            </a:fld>
            <a:endParaRPr lang="id-ID"/>
          </a:p>
        </p:txBody>
      </p:sp>
    </p:spTree>
    <p:extLst>
      <p:ext uri="{BB962C8B-B14F-4D97-AF65-F5344CB8AC3E}">
        <p14:creationId xmlns="" xmlns:p14="http://schemas.microsoft.com/office/powerpoint/2010/main" val="1031174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Contoh : PENGKODEAN AKUN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3768531"/>
          </a:xfrm>
        </p:spPr>
        <p:txBody>
          <a:bodyPr>
            <a:normAutofit/>
          </a:bodyPr>
          <a:lstStyle/>
          <a:p>
            <a:pPr lvl="0">
              <a:buFont typeface="Arial" pitchFamily="34" charset="0"/>
              <a:buChar char="•"/>
            </a:pPr>
            <a:r>
              <a:rPr lang="id-ID" sz="2400" dirty="0"/>
              <a:t>Digit pertama menggambarkan unsur dalam laporan keuangan, </a:t>
            </a:r>
            <a:r>
              <a:rPr lang="id-ID" sz="2400" dirty="0" smtClean="0"/>
              <a:t>contoh:</a:t>
            </a:r>
            <a:endParaRPr lang="id-ID" sz="2400" dirty="0"/>
          </a:p>
          <a:p>
            <a:r>
              <a:rPr lang="id-ID" sz="2400" dirty="0" smtClean="0"/>
              <a:t>	</a:t>
            </a:r>
          </a:p>
          <a:p>
            <a:r>
              <a:rPr lang="id-ID" sz="2400" dirty="0" smtClean="0"/>
              <a:t>	</a:t>
            </a:r>
            <a:endParaRPr lang="id-ID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331640" y="2276872"/>
          <a:ext cx="6096000" cy="2225040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2088232"/>
                <a:gridCol w="400776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DIGIT PERTAMA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id-ID" dirty="0" smtClean="0"/>
                        <a:t>AKUN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id-ID" dirty="0" smtClean="0"/>
                        <a:t>Aset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2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id-ID" dirty="0" smtClean="0"/>
                        <a:t>Kewajiban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3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id-ID" dirty="0" smtClean="0"/>
                        <a:t>Ekuitas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4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id-ID" dirty="0" smtClean="0"/>
                        <a:t>Pendapatan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5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id-ID" dirty="0" smtClean="0"/>
                        <a:t>Biaya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67278-8BE4-4D06-B32B-9BCDDBD98888}" type="slidenum">
              <a:rPr lang="id-ID" smtClean="0"/>
              <a:pPr/>
              <a:t>13</a:t>
            </a:fld>
            <a:endParaRPr lang="id-ID"/>
          </a:p>
        </p:txBody>
      </p:sp>
    </p:spTree>
    <p:extLst>
      <p:ext uri="{BB962C8B-B14F-4D97-AF65-F5344CB8AC3E}">
        <p14:creationId xmlns="" xmlns:p14="http://schemas.microsoft.com/office/powerpoint/2010/main" val="412976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PENGKODEAN AKUN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Arial" pitchFamily="34" charset="0"/>
              <a:buChar char="•"/>
            </a:pPr>
            <a:r>
              <a:rPr lang="id-ID" sz="2400" dirty="0"/>
              <a:t>Digit </a:t>
            </a:r>
            <a:r>
              <a:rPr lang="id-ID" sz="2400" dirty="0" smtClean="0"/>
              <a:t>kedua, </a:t>
            </a:r>
            <a:r>
              <a:rPr lang="id-ID" sz="2400" dirty="0"/>
              <a:t>menggambarkan klasifikasi kelompok pos laporan keuangan sampai dengan sembilan sub klasifikasi, </a:t>
            </a:r>
            <a:r>
              <a:rPr lang="id-ID" sz="2400" dirty="0" smtClean="0"/>
              <a:t>contoh:</a:t>
            </a:r>
            <a:endParaRPr lang="id-ID" sz="2400" dirty="0"/>
          </a:p>
          <a:p>
            <a:endParaRPr lang="id-ID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259632" y="2420888"/>
          <a:ext cx="6096000" cy="2225040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2088232"/>
                <a:gridCol w="400776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DIGIT KEDUA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id-ID" dirty="0" smtClean="0"/>
                        <a:t>AKUN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1" algn="l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id-ID" dirty="0" smtClean="0"/>
                        <a:t>Aset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1" algn="l"/>
                      <a:r>
                        <a:rPr lang="id-ID" dirty="0" smtClean="0"/>
                        <a:t>11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id-ID" dirty="0" smtClean="0"/>
                        <a:t>Aset Lancar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1" algn="l"/>
                      <a:r>
                        <a:rPr lang="id-ID" dirty="0" smtClean="0"/>
                        <a:t>12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id-ID" dirty="0" smtClean="0"/>
                        <a:t>Investasi</a:t>
                      </a:r>
                      <a:r>
                        <a:rPr lang="id-ID" baseline="0" dirty="0" smtClean="0"/>
                        <a:t> Jangka Panjang</a:t>
                      </a:r>
                      <a:endParaRPr lang="id-ID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1" algn="l"/>
                      <a:r>
                        <a:rPr lang="id-ID" dirty="0" smtClean="0"/>
                        <a:t>13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id-ID" dirty="0" smtClean="0"/>
                        <a:t>Aset Tetap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1" algn="l"/>
                      <a:r>
                        <a:rPr lang="id-ID" dirty="0" smtClean="0"/>
                        <a:t>14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id-ID" dirty="0" smtClean="0"/>
                        <a:t>.......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67278-8BE4-4D06-B32B-9BCDDBD98888}" type="slidenum">
              <a:rPr lang="id-ID" smtClean="0"/>
              <a:pPr/>
              <a:t>14</a:t>
            </a:fld>
            <a:endParaRPr lang="id-ID"/>
          </a:p>
        </p:txBody>
      </p:sp>
    </p:spTree>
    <p:extLst>
      <p:ext uri="{BB962C8B-B14F-4D97-AF65-F5344CB8AC3E}">
        <p14:creationId xmlns="" xmlns:p14="http://schemas.microsoft.com/office/powerpoint/2010/main" val="25235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PENGKODEAN AKUN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id-ID" sz="2400" dirty="0"/>
              <a:t>Digit ketiga dan keempat menggambarkan sub klasifikasi dari pos laporan keuangan sebelumnya sampai dengan 99 digit, </a:t>
            </a:r>
            <a:r>
              <a:rPr lang="id-ID" sz="2400" dirty="0" smtClean="0"/>
              <a:t>contohnya</a:t>
            </a:r>
          </a:p>
          <a:p>
            <a:endParaRPr lang="id-ID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331640" y="2420888"/>
          <a:ext cx="6096000" cy="2225040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2088232"/>
                <a:gridCol w="400776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DIGIT KE</a:t>
                      </a:r>
                      <a:r>
                        <a:rPr lang="id-ID" baseline="0" dirty="0" smtClean="0"/>
                        <a:t> 3 &amp; 4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id-ID" dirty="0" smtClean="0"/>
                        <a:t>AKUN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1" algn="l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id-ID" dirty="0" smtClean="0"/>
                        <a:t>Aset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1" algn="l"/>
                      <a:r>
                        <a:rPr lang="id-ID" dirty="0" smtClean="0"/>
                        <a:t>11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id-ID" dirty="0" smtClean="0"/>
                        <a:t>Aset Lancar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1" algn="l"/>
                      <a:r>
                        <a:rPr lang="id-ID" dirty="0" smtClean="0"/>
                        <a:t>1101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id-ID" dirty="0" smtClean="0"/>
                        <a:t>Kas dan</a:t>
                      </a:r>
                      <a:r>
                        <a:rPr lang="id-ID" baseline="0" dirty="0" smtClean="0"/>
                        <a:t> Setara Kas</a:t>
                      </a:r>
                      <a:endParaRPr lang="id-ID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1" algn="l"/>
                      <a:r>
                        <a:rPr lang="id-ID" dirty="0" smtClean="0"/>
                        <a:t>1102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id-ID" dirty="0" smtClean="0"/>
                        <a:t>Investasi</a:t>
                      </a:r>
                      <a:r>
                        <a:rPr lang="id-ID" baseline="0" dirty="0" smtClean="0"/>
                        <a:t> Lancar</a:t>
                      </a:r>
                      <a:endParaRPr lang="id-ID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1" algn="l"/>
                      <a:r>
                        <a:rPr lang="id-ID" dirty="0" smtClean="0"/>
                        <a:t>1103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id-ID" dirty="0" smtClean="0"/>
                        <a:t>Piutang</a:t>
                      </a:r>
                      <a:r>
                        <a:rPr lang="id-ID" baseline="0" dirty="0" smtClean="0"/>
                        <a:t> Pelayanan</a:t>
                      </a:r>
                      <a:endParaRPr lang="id-ID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67278-8BE4-4D06-B32B-9BCDDBD98888}" type="slidenum">
              <a:rPr lang="id-ID" smtClean="0"/>
              <a:pPr/>
              <a:t>15</a:t>
            </a:fld>
            <a:endParaRPr lang="id-ID"/>
          </a:p>
        </p:txBody>
      </p:sp>
    </p:spTree>
    <p:extLst>
      <p:ext uri="{BB962C8B-B14F-4D97-AF65-F5344CB8AC3E}">
        <p14:creationId xmlns="" xmlns:p14="http://schemas.microsoft.com/office/powerpoint/2010/main" val="292270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PENGKODEAN AKUN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Arial" pitchFamily="34" charset="0"/>
              <a:buChar char="•"/>
            </a:pPr>
            <a:r>
              <a:rPr lang="id-ID" sz="2400" dirty="0"/>
              <a:t>Digit kelima dan keenam menggambarkan klasifikasi dari pos laporan keuangan sebelumnya sampai dengan 99 digit, contohnya:</a:t>
            </a:r>
          </a:p>
          <a:p>
            <a:endParaRPr lang="id-ID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259632" y="2564904"/>
          <a:ext cx="6096000" cy="2225040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2088232"/>
                <a:gridCol w="400776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DIGIT KE</a:t>
                      </a:r>
                      <a:r>
                        <a:rPr lang="id-ID" baseline="0" dirty="0" smtClean="0"/>
                        <a:t> 5 &amp; 6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id-ID" dirty="0" smtClean="0"/>
                        <a:t>AKUN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1" algn="l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id-ID" dirty="0" smtClean="0"/>
                        <a:t>Aset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1" algn="l"/>
                      <a:r>
                        <a:rPr lang="id-ID" dirty="0" smtClean="0"/>
                        <a:t>11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id-ID" dirty="0" smtClean="0"/>
                        <a:t>Aset Lancar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1" algn="l"/>
                      <a:r>
                        <a:rPr lang="id-ID" dirty="0" smtClean="0"/>
                        <a:t>1101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id-ID" dirty="0" smtClean="0"/>
                        <a:t>Kas dan</a:t>
                      </a:r>
                      <a:r>
                        <a:rPr lang="id-ID" baseline="0" dirty="0" smtClean="0"/>
                        <a:t> Setara Kas</a:t>
                      </a:r>
                      <a:endParaRPr lang="id-ID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1" algn="l"/>
                      <a:r>
                        <a:rPr lang="id-ID" dirty="0" smtClean="0"/>
                        <a:t>110101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id-ID" dirty="0" smtClean="0"/>
                        <a:t>Kas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1" algn="l"/>
                      <a:r>
                        <a:rPr lang="id-ID" dirty="0" smtClean="0"/>
                        <a:t>110102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id-ID" dirty="0" smtClean="0"/>
                        <a:t>Kas Kecil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67278-8BE4-4D06-B32B-9BCDDBD98888}" type="slidenum">
              <a:rPr lang="id-ID" smtClean="0"/>
              <a:pPr/>
              <a:t>16</a:t>
            </a:fld>
            <a:endParaRPr lang="id-ID"/>
          </a:p>
        </p:txBody>
      </p:sp>
    </p:spTree>
    <p:extLst>
      <p:ext uri="{BB962C8B-B14F-4D97-AF65-F5344CB8AC3E}">
        <p14:creationId xmlns="" xmlns:p14="http://schemas.microsoft.com/office/powerpoint/2010/main" val="171332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PENGKODEAN AKUN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Arial" pitchFamily="34" charset="0"/>
              <a:buChar char="•"/>
            </a:pPr>
            <a:r>
              <a:rPr lang="id-ID" sz="2400" dirty="0"/>
              <a:t>Digit ketujuh dan kedelapan menggambarkan sub klasifikasi pos laporan keuangan sebelumnya sampai dengan 99 digit berikutnya, </a:t>
            </a:r>
            <a:r>
              <a:rPr lang="id-ID" sz="2400" dirty="0" smtClean="0"/>
              <a:t>contoh:</a:t>
            </a:r>
            <a:endParaRPr lang="id-ID" sz="2400" dirty="0"/>
          </a:p>
          <a:p>
            <a:endParaRPr lang="id-ID" sz="2400" dirty="0"/>
          </a:p>
          <a:p>
            <a:endParaRPr lang="id-ID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259632" y="2348880"/>
          <a:ext cx="6096000" cy="2595880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2088232"/>
                <a:gridCol w="400776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DIGIT KE</a:t>
                      </a:r>
                      <a:r>
                        <a:rPr lang="id-ID" baseline="0" dirty="0" smtClean="0"/>
                        <a:t> 7 &amp; 8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id-ID" dirty="0" smtClean="0"/>
                        <a:t>AKUN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1" algn="l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id-ID" dirty="0" smtClean="0"/>
                        <a:t>Aset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1" algn="l"/>
                      <a:r>
                        <a:rPr lang="id-ID" dirty="0" smtClean="0"/>
                        <a:t>11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id-ID" dirty="0" smtClean="0"/>
                        <a:t>Aset Lancar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1" algn="l"/>
                      <a:r>
                        <a:rPr lang="id-ID" dirty="0" smtClean="0"/>
                        <a:t>1104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id-ID" dirty="0" smtClean="0"/>
                        <a:t>Persediaan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1" algn="l"/>
                      <a:r>
                        <a:rPr lang="id-ID" dirty="0" smtClean="0"/>
                        <a:t>110401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id-ID" dirty="0" smtClean="0"/>
                        <a:t>Persediaan Barang Farmasi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1" algn="l"/>
                      <a:r>
                        <a:rPr lang="id-ID" dirty="0" smtClean="0"/>
                        <a:t>11040101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id-ID" dirty="0" smtClean="0"/>
                        <a:t>Persediaan</a:t>
                      </a:r>
                      <a:r>
                        <a:rPr lang="id-ID" baseline="0" dirty="0" smtClean="0"/>
                        <a:t> Alat Kesehatan</a:t>
                      </a:r>
                      <a:endParaRPr lang="id-ID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1" algn="l"/>
                      <a:r>
                        <a:rPr lang="id-ID" dirty="0" smtClean="0"/>
                        <a:t>11040102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id-ID" dirty="0" smtClean="0"/>
                        <a:t>Persediaan Obat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67278-8BE4-4D06-B32B-9BCDDBD98888}" type="slidenum">
              <a:rPr lang="id-ID" smtClean="0"/>
              <a:pPr/>
              <a:t>17</a:t>
            </a:fld>
            <a:endParaRPr lang="id-ID"/>
          </a:p>
        </p:txBody>
      </p:sp>
    </p:spTree>
    <p:extLst>
      <p:ext uri="{BB962C8B-B14F-4D97-AF65-F5344CB8AC3E}">
        <p14:creationId xmlns="" xmlns:p14="http://schemas.microsoft.com/office/powerpoint/2010/main" val="321416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410</TotalTime>
  <Words>738</Words>
  <Application>Microsoft Office PowerPoint</Application>
  <PresentationFormat>On-screen Show (4:3)</PresentationFormat>
  <Paragraphs>151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Angles</vt:lpstr>
      <vt:lpstr>Akuntansi dan bagan akun</vt:lpstr>
      <vt:lpstr>TUJUAN PEMBELAJARAN</vt:lpstr>
      <vt:lpstr>Prinsip Penyusunan SIA RS</vt:lpstr>
      <vt:lpstr>akuntansi</vt:lpstr>
      <vt:lpstr>HAL-HAL YG MELANDASI PROSES AKUNTANSI</vt:lpstr>
      <vt:lpstr>Laporan keuangan yang harus disajikan oleh rumah sakit</vt:lpstr>
      <vt:lpstr>Landasan pelaporan keuangan rumah sakit</vt:lpstr>
      <vt:lpstr>Siklus Transaksi Rumah Sakit</vt:lpstr>
      <vt:lpstr>Siklus transaksi di Rumah Sakit</vt:lpstr>
      <vt:lpstr>Chart of Account</vt:lpstr>
      <vt:lpstr>CHART OF ACCOUNT (BAGAN AKUN)</vt:lpstr>
      <vt:lpstr>Klasifikasi akun dalam laporan keuangan </vt:lpstr>
      <vt:lpstr>Contoh : PENGKODEAN AKUN</vt:lpstr>
      <vt:lpstr>PENGKODEAN AKUN</vt:lpstr>
      <vt:lpstr>PENGKODEAN AKUN</vt:lpstr>
      <vt:lpstr>PENGKODEAN AKUN</vt:lpstr>
      <vt:lpstr>PENGKODEAN AKUN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KOMPONEN SISTEM INFORMASI AKUNTANSI RUMAH SAKIT</dc:title>
  <dc:creator>Sunaryo Dr</dc:creator>
  <cp:lastModifiedBy>PMPK</cp:lastModifiedBy>
  <cp:revision>38</cp:revision>
  <dcterms:created xsi:type="dcterms:W3CDTF">2012-08-22T05:09:37Z</dcterms:created>
  <dcterms:modified xsi:type="dcterms:W3CDTF">2012-09-21T09:32:30Z</dcterms:modified>
</cp:coreProperties>
</file>